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54"/>
  </p:notesMasterIdLst>
  <p:sldIdLst>
    <p:sldId id="285" r:id="rId2"/>
    <p:sldId id="379" r:id="rId3"/>
    <p:sldId id="327" r:id="rId4"/>
    <p:sldId id="306" r:id="rId5"/>
    <p:sldId id="313" r:id="rId6"/>
    <p:sldId id="317" r:id="rId7"/>
    <p:sldId id="318" r:id="rId8"/>
    <p:sldId id="319" r:id="rId9"/>
    <p:sldId id="316" r:id="rId10"/>
    <p:sldId id="343" r:id="rId11"/>
    <p:sldId id="333" r:id="rId12"/>
    <p:sldId id="344" r:id="rId13"/>
    <p:sldId id="320"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36" r:id="rId29"/>
    <p:sldId id="361" r:id="rId30"/>
    <p:sldId id="360" r:id="rId31"/>
    <p:sldId id="377" r:id="rId32"/>
    <p:sldId id="362" r:id="rId33"/>
    <p:sldId id="363" r:id="rId34"/>
    <p:sldId id="364" r:id="rId35"/>
    <p:sldId id="365" r:id="rId36"/>
    <p:sldId id="366" r:id="rId37"/>
    <p:sldId id="372" r:id="rId38"/>
    <p:sldId id="373" r:id="rId39"/>
    <p:sldId id="374" r:id="rId40"/>
    <p:sldId id="375" r:id="rId41"/>
    <p:sldId id="370" r:id="rId42"/>
    <p:sldId id="371" r:id="rId43"/>
    <p:sldId id="367" r:id="rId44"/>
    <p:sldId id="368" r:id="rId45"/>
    <p:sldId id="369" r:id="rId46"/>
    <p:sldId id="376" r:id="rId47"/>
    <p:sldId id="378" r:id="rId48"/>
    <p:sldId id="359" r:id="rId49"/>
    <p:sldId id="337" r:id="rId50"/>
    <p:sldId id="340" r:id="rId51"/>
    <p:sldId id="341" r:id="rId52"/>
    <p:sldId id="29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NGO" initials="P" lastIdx="1" clrIdx="0">
    <p:extLst>
      <p:ext uri="{19B8F6BF-5375-455C-9EA6-DF929625EA0E}">
        <p15:presenceInfo xmlns:p15="http://schemas.microsoft.com/office/powerpoint/2012/main" userId="88846a2e1384a4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69786-E7EE-4781-BE17-F88F7905088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EA40D7-A9AB-408B-B40B-6459BC1E3BDC}">
      <dgm:prSet/>
      <dgm:spPr/>
      <dgm:t>
        <a:bodyPr/>
        <a:lstStyle/>
        <a:p>
          <a:pPr>
            <a:lnSpc>
              <a:spcPct val="100000"/>
            </a:lnSpc>
          </a:pPr>
          <a:r>
            <a:rPr lang="en-US" b="1" dirty="0"/>
            <a:t>Annual Progress Report -2082  </a:t>
          </a:r>
        </a:p>
      </dgm:t>
    </dgm:pt>
    <dgm:pt modelId="{4DCC5048-1A49-4CCE-B69F-CA6F3310DB11}" type="parTrans" cxnId="{BAF6093A-6166-4F9A-86CF-FA1B46D2D073}">
      <dgm:prSet/>
      <dgm:spPr/>
      <dgm:t>
        <a:bodyPr/>
        <a:lstStyle/>
        <a:p>
          <a:endParaRPr lang="en-US"/>
        </a:p>
      </dgm:t>
    </dgm:pt>
    <dgm:pt modelId="{604ED971-C5BF-412C-B7EB-92B395FC7654}" type="sibTrans" cxnId="{BAF6093A-6166-4F9A-86CF-FA1B46D2D073}">
      <dgm:prSet/>
      <dgm:spPr/>
      <dgm:t>
        <a:bodyPr/>
        <a:lstStyle/>
        <a:p>
          <a:endParaRPr lang="en-US"/>
        </a:p>
      </dgm:t>
    </dgm:pt>
    <dgm:pt modelId="{AF526ED6-07C1-45B3-B6D1-C8DAF80051A7}">
      <dgm:prSet/>
      <dgm:spPr/>
      <dgm:t>
        <a:bodyPr/>
        <a:lstStyle/>
        <a:p>
          <a:pPr>
            <a:lnSpc>
              <a:spcPct val="100000"/>
            </a:lnSpc>
          </a:pPr>
          <a:r>
            <a:rPr lang="en-US" b="1" dirty="0"/>
            <a:t>Date : 17</a:t>
          </a:r>
          <a:r>
            <a:rPr lang="en-US" b="1" baseline="30000" dirty="0"/>
            <a:t>th</a:t>
          </a:r>
          <a:r>
            <a:rPr lang="en-US" b="1" dirty="0"/>
            <a:t>  August- 2025</a:t>
          </a:r>
          <a:endParaRPr lang="en-US" dirty="0"/>
        </a:p>
      </dgm:t>
    </dgm:pt>
    <dgm:pt modelId="{680A3602-9E7B-4E69-8167-930DF6D4CDB7}" type="parTrans" cxnId="{C77938E1-0B25-4E9B-A11B-A2DF414088FC}">
      <dgm:prSet/>
      <dgm:spPr/>
      <dgm:t>
        <a:bodyPr/>
        <a:lstStyle/>
        <a:p>
          <a:endParaRPr lang="en-US"/>
        </a:p>
      </dgm:t>
    </dgm:pt>
    <dgm:pt modelId="{1B5FB460-2548-4F41-8C67-D41838E9E607}" type="sibTrans" cxnId="{C77938E1-0B25-4E9B-A11B-A2DF414088FC}">
      <dgm:prSet/>
      <dgm:spPr/>
      <dgm:t>
        <a:bodyPr/>
        <a:lstStyle/>
        <a:p>
          <a:endParaRPr lang="en-US"/>
        </a:p>
      </dgm:t>
    </dgm:pt>
    <dgm:pt modelId="{FEF1C114-F93D-4CB4-9C8A-7677CB97DA9B}">
      <dgm:prSet/>
      <dgm:spPr/>
      <dgm:t>
        <a:bodyPr/>
        <a:lstStyle/>
        <a:p>
          <a:pPr>
            <a:lnSpc>
              <a:spcPct val="100000"/>
            </a:lnSpc>
          </a:pPr>
          <a:r>
            <a:rPr lang="en-US" b="1" dirty="0"/>
            <a:t>Star Durbar Resort- </a:t>
          </a:r>
          <a:r>
            <a:rPr lang="en-US" b="1" dirty="0" err="1"/>
            <a:t>Kuleshwar</a:t>
          </a:r>
          <a:r>
            <a:rPr lang="en-US" b="1" dirty="0"/>
            <a:t>, Kathmandu</a:t>
          </a:r>
          <a:br>
            <a:rPr lang="en-US" b="1" i="1" dirty="0"/>
          </a:br>
          <a:endParaRPr lang="en-US" dirty="0"/>
        </a:p>
      </dgm:t>
    </dgm:pt>
    <dgm:pt modelId="{9FD7652F-FD1E-41E4-BE6D-BB9C35AB85B0}" type="parTrans" cxnId="{93B461A7-1D83-40F4-8188-8A9702FAB529}">
      <dgm:prSet/>
      <dgm:spPr/>
      <dgm:t>
        <a:bodyPr/>
        <a:lstStyle/>
        <a:p>
          <a:endParaRPr lang="en-US"/>
        </a:p>
      </dgm:t>
    </dgm:pt>
    <dgm:pt modelId="{D374E117-C143-4C46-B802-DD180EBFC97F}" type="sibTrans" cxnId="{93B461A7-1D83-40F4-8188-8A9702FAB529}">
      <dgm:prSet/>
      <dgm:spPr/>
      <dgm:t>
        <a:bodyPr/>
        <a:lstStyle/>
        <a:p>
          <a:endParaRPr lang="en-US"/>
        </a:p>
      </dgm:t>
    </dgm:pt>
    <dgm:pt modelId="{E5175EE1-0CD3-409D-820D-41B60EA8CEAA}" type="pres">
      <dgm:prSet presAssocID="{DE469786-E7EE-4781-BE17-F88F7905088D}" presName="root" presStyleCnt="0">
        <dgm:presLayoutVars>
          <dgm:dir/>
          <dgm:resizeHandles val="exact"/>
        </dgm:presLayoutVars>
      </dgm:prSet>
      <dgm:spPr/>
    </dgm:pt>
    <dgm:pt modelId="{AFB0FAAC-EF9D-4C01-9976-E60F028F58CC}" type="pres">
      <dgm:prSet presAssocID="{D1EA40D7-A9AB-408B-B40B-6459BC1E3BDC}" presName="compNode" presStyleCnt="0"/>
      <dgm:spPr/>
    </dgm:pt>
    <dgm:pt modelId="{9C08E233-BC9F-4B3D-B56B-2814AB7DDC00}" type="pres">
      <dgm:prSet presAssocID="{D1EA40D7-A9AB-408B-B40B-6459BC1E3BDC}" presName="bgRect" presStyleLbl="bgShp" presStyleIdx="0" presStyleCnt="3"/>
      <dgm:spPr/>
    </dgm:pt>
    <dgm:pt modelId="{0BDDDBB2-5D2A-4E73-B38F-18188211F1EC}" type="pres">
      <dgm:prSet presAssocID="{D1EA40D7-A9AB-408B-B40B-6459BC1E3B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5E93B771-78FE-4545-B271-E2E89B6E49E2}" type="pres">
      <dgm:prSet presAssocID="{D1EA40D7-A9AB-408B-B40B-6459BC1E3BDC}" presName="spaceRect" presStyleCnt="0"/>
      <dgm:spPr/>
    </dgm:pt>
    <dgm:pt modelId="{25DF44FA-9465-4014-BF3D-CC2453FB134D}" type="pres">
      <dgm:prSet presAssocID="{D1EA40D7-A9AB-408B-B40B-6459BC1E3BDC}" presName="parTx" presStyleLbl="revTx" presStyleIdx="0" presStyleCnt="3">
        <dgm:presLayoutVars>
          <dgm:chMax val="0"/>
          <dgm:chPref val="0"/>
        </dgm:presLayoutVars>
      </dgm:prSet>
      <dgm:spPr/>
    </dgm:pt>
    <dgm:pt modelId="{0041B2EF-70E5-42BA-B77D-DD54F445F962}" type="pres">
      <dgm:prSet presAssocID="{604ED971-C5BF-412C-B7EB-92B395FC7654}" presName="sibTrans" presStyleCnt="0"/>
      <dgm:spPr/>
    </dgm:pt>
    <dgm:pt modelId="{62BDDAF4-8D23-43A7-A5A5-748E45324CB6}" type="pres">
      <dgm:prSet presAssocID="{AF526ED6-07C1-45B3-B6D1-C8DAF80051A7}" presName="compNode" presStyleCnt="0"/>
      <dgm:spPr/>
    </dgm:pt>
    <dgm:pt modelId="{C2564BAB-A553-44D4-AD9C-0C9ABCF9703A}" type="pres">
      <dgm:prSet presAssocID="{AF526ED6-07C1-45B3-B6D1-C8DAF80051A7}" presName="bgRect" presStyleLbl="bgShp" presStyleIdx="1" presStyleCnt="3"/>
      <dgm:spPr/>
    </dgm:pt>
    <dgm:pt modelId="{B5A9CF05-FC5E-453B-B07A-47F20C00267C}" type="pres">
      <dgm:prSet presAssocID="{AF526ED6-07C1-45B3-B6D1-C8DAF80051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29FEDC3A-99AE-48F9-93FE-804EF9FCC3B0}" type="pres">
      <dgm:prSet presAssocID="{AF526ED6-07C1-45B3-B6D1-C8DAF80051A7}" presName="spaceRect" presStyleCnt="0"/>
      <dgm:spPr/>
    </dgm:pt>
    <dgm:pt modelId="{DC25DC35-E243-4526-A388-380825452CD3}" type="pres">
      <dgm:prSet presAssocID="{AF526ED6-07C1-45B3-B6D1-C8DAF80051A7}" presName="parTx" presStyleLbl="revTx" presStyleIdx="1" presStyleCnt="3">
        <dgm:presLayoutVars>
          <dgm:chMax val="0"/>
          <dgm:chPref val="0"/>
        </dgm:presLayoutVars>
      </dgm:prSet>
      <dgm:spPr/>
    </dgm:pt>
    <dgm:pt modelId="{7F8B4E4E-4A62-4BC6-9348-07CE6F3510A3}" type="pres">
      <dgm:prSet presAssocID="{1B5FB460-2548-4F41-8C67-D41838E9E607}" presName="sibTrans" presStyleCnt="0"/>
      <dgm:spPr/>
    </dgm:pt>
    <dgm:pt modelId="{170B46F0-B4C6-4CAB-96B1-E64AFC43B157}" type="pres">
      <dgm:prSet presAssocID="{FEF1C114-F93D-4CB4-9C8A-7677CB97DA9B}" presName="compNode" presStyleCnt="0"/>
      <dgm:spPr/>
    </dgm:pt>
    <dgm:pt modelId="{C3BDA9D5-161B-47C8-A0C7-89A6EAC55E45}" type="pres">
      <dgm:prSet presAssocID="{FEF1C114-F93D-4CB4-9C8A-7677CB97DA9B}" presName="bgRect" presStyleLbl="bgShp" presStyleIdx="2" presStyleCnt="3"/>
      <dgm:spPr/>
    </dgm:pt>
    <dgm:pt modelId="{5BB809D0-E04D-46DE-BE50-AB60FBD14F0F}" type="pres">
      <dgm:prSet presAssocID="{FEF1C114-F93D-4CB4-9C8A-7677CB97DA9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rown"/>
        </a:ext>
      </dgm:extLst>
    </dgm:pt>
    <dgm:pt modelId="{26F80FAC-3B90-4E5A-92F8-BC6BBBDA1A1A}" type="pres">
      <dgm:prSet presAssocID="{FEF1C114-F93D-4CB4-9C8A-7677CB97DA9B}" presName="spaceRect" presStyleCnt="0"/>
      <dgm:spPr/>
    </dgm:pt>
    <dgm:pt modelId="{83F3FF2B-A53F-4B07-A6BD-42DF547EE43E}" type="pres">
      <dgm:prSet presAssocID="{FEF1C114-F93D-4CB4-9C8A-7677CB97DA9B}" presName="parTx" presStyleLbl="revTx" presStyleIdx="2" presStyleCnt="3">
        <dgm:presLayoutVars>
          <dgm:chMax val="0"/>
          <dgm:chPref val="0"/>
        </dgm:presLayoutVars>
      </dgm:prSet>
      <dgm:spPr/>
    </dgm:pt>
  </dgm:ptLst>
  <dgm:cxnLst>
    <dgm:cxn modelId="{FE23F61F-BB1E-4B2E-AF39-15D40ADFA657}" type="presOf" srcId="{DE469786-E7EE-4781-BE17-F88F7905088D}" destId="{E5175EE1-0CD3-409D-820D-41B60EA8CEAA}" srcOrd="0" destOrd="0" presId="urn:microsoft.com/office/officeart/2018/2/layout/IconVerticalSolidList"/>
    <dgm:cxn modelId="{BAF6093A-6166-4F9A-86CF-FA1B46D2D073}" srcId="{DE469786-E7EE-4781-BE17-F88F7905088D}" destId="{D1EA40D7-A9AB-408B-B40B-6459BC1E3BDC}" srcOrd="0" destOrd="0" parTransId="{4DCC5048-1A49-4CCE-B69F-CA6F3310DB11}" sibTransId="{604ED971-C5BF-412C-B7EB-92B395FC7654}"/>
    <dgm:cxn modelId="{C1CF344D-A78D-4B30-9420-2E4B37691D17}" type="presOf" srcId="{AF526ED6-07C1-45B3-B6D1-C8DAF80051A7}" destId="{DC25DC35-E243-4526-A388-380825452CD3}" srcOrd="0" destOrd="0" presId="urn:microsoft.com/office/officeart/2018/2/layout/IconVerticalSolidList"/>
    <dgm:cxn modelId="{EE275855-40CF-4C2F-BA1C-D4C6D6988437}" type="presOf" srcId="{FEF1C114-F93D-4CB4-9C8A-7677CB97DA9B}" destId="{83F3FF2B-A53F-4B07-A6BD-42DF547EE43E}" srcOrd="0" destOrd="0" presId="urn:microsoft.com/office/officeart/2018/2/layout/IconVerticalSolidList"/>
    <dgm:cxn modelId="{695E3A7A-7D06-46FD-8D8D-1D2220F55082}" type="presOf" srcId="{D1EA40D7-A9AB-408B-B40B-6459BC1E3BDC}" destId="{25DF44FA-9465-4014-BF3D-CC2453FB134D}" srcOrd="0" destOrd="0" presId="urn:microsoft.com/office/officeart/2018/2/layout/IconVerticalSolidList"/>
    <dgm:cxn modelId="{93B461A7-1D83-40F4-8188-8A9702FAB529}" srcId="{DE469786-E7EE-4781-BE17-F88F7905088D}" destId="{FEF1C114-F93D-4CB4-9C8A-7677CB97DA9B}" srcOrd="2" destOrd="0" parTransId="{9FD7652F-FD1E-41E4-BE6D-BB9C35AB85B0}" sibTransId="{D374E117-C143-4C46-B802-DD180EBFC97F}"/>
    <dgm:cxn modelId="{C77938E1-0B25-4E9B-A11B-A2DF414088FC}" srcId="{DE469786-E7EE-4781-BE17-F88F7905088D}" destId="{AF526ED6-07C1-45B3-B6D1-C8DAF80051A7}" srcOrd="1" destOrd="0" parTransId="{680A3602-9E7B-4E69-8167-930DF6D4CDB7}" sibTransId="{1B5FB460-2548-4F41-8C67-D41838E9E607}"/>
    <dgm:cxn modelId="{79C6F11E-2BB3-4336-87A6-DBEFC68E273B}" type="presParOf" srcId="{E5175EE1-0CD3-409D-820D-41B60EA8CEAA}" destId="{AFB0FAAC-EF9D-4C01-9976-E60F028F58CC}" srcOrd="0" destOrd="0" presId="urn:microsoft.com/office/officeart/2018/2/layout/IconVerticalSolidList"/>
    <dgm:cxn modelId="{F06489A5-BEB0-418F-B8FC-CF529CDCE91D}" type="presParOf" srcId="{AFB0FAAC-EF9D-4C01-9976-E60F028F58CC}" destId="{9C08E233-BC9F-4B3D-B56B-2814AB7DDC00}" srcOrd="0" destOrd="0" presId="urn:microsoft.com/office/officeart/2018/2/layout/IconVerticalSolidList"/>
    <dgm:cxn modelId="{89398995-388E-412E-94E8-97EC7A9AD9EE}" type="presParOf" srcId="{AFB0FAAC-EF9D-4C01-9976-E60F028F58CC}" destId="{0BDDDBB2-5D2A-4E73-B38F-18188211F1EC}" srcOrd="1" destOrd="0" presId="urn:microsoft.com/office/officeart/2018/2/layout/IconVerticalSolidList"/>
    <dgm:cxn modelId="{A4E0A3F6-64B5-48A8-871E-9B3D1F9AD01E}" type="presParOf" srcId="{AFB0FAAC-EF9D-4C01-9976-E60F028F58CC}" destId="{5E93B771-78FE-4545-B271-E2E89B6E49E2}" srcOrd="2" destOrd="0" presId="urn:microsoft.com/office/officeart/2018/2/layout/IconVerticalSolidList"/>
    <dgm:cxn modelId="{B7562172-DFEC-4160-8966-3C04A492E487}" type="presParOf" srcId="{AFB0FAAC-EF9D-4C01-9976-E60F028F58CC}" destId="{25DF44FA-9465-4014-BF3D-CC2453FB134D}" srcOrd="3" destOrd="0" presId="urn:microsoft.com/office/officeart/2018/2/layout/IconVerticalSolidList"/>
    <dgm:cxn modelId="{7CB0BBAD-2E99-4604-A6E2-914879D440DF}" type="presParOf" srcId="{E5175EE1-0CD3-409D-820D-41B60EA8CEAA}" destId="{0041B2EF-70E5-42BA-B77D-DD54F445F962}" srcOrd="1" destOrd="0" presId="urn:microsoft.com/office/officeart/2018/2/layout/IconVerticalSolidList"/>
    <dgm:cxn modelId="{9D070D4F-E700-4F58-8CE2-FFA9AD92F564}" type="presParOf" srcId="{E5175EE1-0CD3-409D-820D-41B60EA8CEAA}" destId="{62BDDAF4-8D23-43A7-A5A5-748E45324CB6}" srcOrd="2" destOrd="0" presId="urn:microsoft.com/office/officeart/2018/2/layout/IconVerticalSolidList"/>
    <dgm:cxn modelId="{9E941827-A4A7-484A-85E3-CA690F04DF17}" type="presParOf" srcId="{62BDDAF4-8D23-43A7-A5A5-748E45324CB6}" destId="{C2564BAB-A553-44D4-AD9C-0C9ABCF9703A}" srcOrd="0" destOrd="0" presId="urn:microsoft.com/office/officeart/2018/2/layout/IconVerticalSolidList"/>
    <dgm:cxn modelId="{99198CD5-AB9E-44BC-B660-7E654A38E011}" type="presParOf" srcId="{62BDDAF4-8D23-43A7-A5A5-748E45324CB6}" destId="{B5A9CF05-FC5E-453B-B07A-47F20C00267C}" srcOrd="1" destOrd="0" presId="urn:microsoft.com/office/officeart/2018/2/layout/IconVerticalSolidList"/>
    <dgm:cxn modelId="{B1C6A519-766A-46C9-BE9E-4E707FFB15C0}" type="presParOf" srcId="{62BDDAF4-8D23-43A7-A5A5-748E45324CB6}" destId="{29FEDC3A-99AE-48F9-93FE-804EF9FCC3B0}" srcOrd="2" destOrd="0" presId="urn:microsoft.com/office/officeart/2018/2/layout/IconVerticalSolidList"/>
    <dgm:cxn modelId="{E1DA4CF6-C5E2-4AE2-BB00-915A015552F7}" type="presParOf" srcId="{62BDDAF4-8D23-43A7-A5A5-748E45324CB6}" destId="{DC25DC35-E243-4526-A388-380825452CD3}" srcOrd="3" destOrd="0" presId="urn:microsoft.com/office/officeart/2018/2/layout/IconVerticalSolidList"/>
    <dgm:cxn modelId="{98AD6BD0-558E-42D4-B72C-68E0139A3894}" type="presParOf" srcId="{E5175EE1-0CD3-409D-820D-41B60EA8CEAA}" destId="{7F8B4E4E-4A62-4BC6-9348-07CE6F3510A3}" srcOrd="3" destOrd="0" presId="urn:microsoft.com/office/officeart/2018/2/layout/IconVerticalSolidList"/>
    <dgm:cxn modelId="{47534F20-8828-412A-BF0F-FE53FE68F376}" type="presParOf" srcId="{E5175EE1-0CD3-409D-820D-41B60EA8CEAA}" destId="{170B46F0-B4C6-4CAB-96B1-E64AFC43B157}" srcOrd="4" destOrd="0" presId="urn:microsoft.com/office/officeart/2018/2/layout/IconVerticalSolidList"/>
    <dgm:cxn modelId="{77E63A97-2235-4E7A-9F18-1AEE92D492CE}" type="presParOf" srcId="{170B46F0-B4C6-4CAB-96B1-E64AFC43B157}" destId="{C3BDA9D5-161B-47C8-A0C7-89A6EAC55E45}" srcOrd="0" destOrd="0" presId="urn:microsoft.com/office/officeart/2018/2/layout/IconVerticalSolidList"/>
    <dgm:cxn modelId="{DDB7CB1A-4B2E-442F-AF0B-F9C43AA169ED}" type="presParOf" srcId="{170B46F0-B4C6-4CAB-96B1-E64AFC43B157}" destId="{5BB809D0-E04D-46DE-BE50-AB60FBD14F0F}" srcOrd="1" destOrd="0" presId="urn:microsoft.com/office/officeart/2018/2/layout/IconVerticalSolidList"/>
    <dgm:cxn modelId="{C648100B-035C-4835-A15B-7D0710FEE8B8}" type="presParOf" srcId="{170B46F0-B4C6-4CAB-96B1-E64AFC43B157}" destId="{26F80FAC-3B90-4E5A-92F8-BC6BBBDA1A1A}" srcOrd="2" destOrd="0" presId="urn:microsoft.com/office/officeart/2018/2/layout/IconVerticalSolidList"/>
    <dgm:cxn modelId="{26565468-6C46-46FB-9983-A3715C267873}" type="presParOf" srcId="{170B46F0-B4C6-4CAB-96B1-E64AFC43B157}" destId="{83F3FF2B-A53F-4B07-A6BD-42DF547EE4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B7E1E5-C85C-4B0C-8832-9BE3669FDDCC}"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B26BCE1D-97B3-4AA6-85B6-911185A34B88}">
      <dgm:prSet custT="1"/>
      <dgm:spPr/>
      <dgm:t>
        <a:bodyPr/>
        <a:lstStyle/>
        <a:p>
          <a:r>
            <a:rPr lang="en-US" sz="1800" dirty="0">
              <a:latin typeface="Times New Roman" panose="02020603050405020304" pitchFamily="18" charset="0"/>
              <a:cs typeface="Times New Roman" panose="02020603050405020304" pitchFamily="18" charset="0"/>
            </a:rPr>
            <a:t>VMGOS</a:t>
          </a:r>
        </a:p>
      </dgm:t>
    </dgm:pt>
    <dgm:pt modelId="{FD167A04-7BEC-481E-B397-8CCC6E5A708D}" type="parTrans" cxnId="{5172AD46-5D23-45C7-B96C-A641010EE971}">
      <dgm:prSet/>
      <dgm:spPr/>
      <dgm:t>
        <a:bodyPr/>
        <a:lstStyle/>
        <a:p>
          <a:endParaRPr lang="en-US"/>
        </a:p>
      </dgm:t>
    </dgm:pt>
    <dgm:pt modelId="{9EF639EB-4839-411E-A847-7C42893723A5}" type="sibTrans" cxnId="{5172AD46-5D23-45C7-B96C-A641010EE971}">
      <dgm:prSet/>
      <dgm:spPr/>
      <dgm:t>
        <a:bodyPr/>
        <a:lstStyle/>
        <a:p>
          <a:endParaRPr lang="en-US"/>
        </a:p>
      </dgm:t>
    </dgm:pt>
    <dgm:pt modelId="{55CB9B57-6A52-456E-B3EE-A1567CF0A8A4}">
      <dgm:prSet custT="1"/>
      <dgm:spPr/>
      <dgm:t>
        <a:bodyPr/>
        <a:lstStyle/>
        <a:p>
          <a:r>
            <a:rPr lang="en-US" sz="1800" dirty="0">
              <a:latin typeface="Times New Roman" panose="02020603050405020304" pitchFamily="18" charset="0"/>
              <a:cs typeface="Times New Roman" panose="02020603050405020304" pitchFamily="18" charset="0"/>
            </a:rPr>
            <a:t>Introduction</a:t>
          </a:r>
        </a:p>
      </dgm:t>
    </dgm:pt>
    <dgm:pt modelId="{F8CE6E85-6A58-4237-831D-547F4CD1B97B}" type="parTrans" cxnId="{29CD6EC6-C565-4BAF-BB2E-44701E9373E8}">
      <dgm:prSet/>
      <dgm:spPr/>
      <dgm:t>
        <a:bodyPr/>
        <a:lstStyle/>
        <a:p>
          <a:endParaRPr lang="en-US"/>
        </a:p>
      </dgm:t>
    </dgm:pt>
    <dgm:pt modelId="{61715678-3B04-47A8-9604-72857CC58E54}" type="sibTrans" cxnId="{29CD6EC6-C565-4BAF-BB2E-44701E9373E8}">
      <dgm:prSet/>
      <dgm:spPr/>
      <dgm:t>
        <a:bodyPr/>
        <a:lstStyle/>
        <a:p>
          <a:endParaRPr lang="en-US"/>
        </a:p>
      </dgm:t>
    </dgm:pt>
    <dgm:pt modelId="{004FA8DA-970C-4F59-B84C-BFB132741115}">
      <dgm:prSet custT="1"/>
      <dgm:spPr/>
      <dgm:t>
        <a:bodyPr/>
        <a:lstStyle/>
        <a:p>
          <a:r>
            <a:rPr lang="en-US" sz="1800" dirty="0">
              <a:latin typeface="Times New Roman" panose="02020603050405020304" pitchFamily="18" charset="0"/>
              <a:cs typeface="Times New Roman" panose="02020603050405020304" pitchFamily="18" charset="0"/>
            </a:rPr>
            <a:t>Project’s Major Achievements  </a:t>
          </a:r>
        </a:p>
      </dgm:t>
    </dgm:pt>
    <dgm:pt modelId="{62CA5B6F-DAD3-4A60-B081-C3B2362F05EF}" type="parTrans" cxnId="{8B8AB858-91A7-49FE-8141-FDFC40D9FCD7}">
      <dgm:prSet/>
      <dgm:spPr/>
      <dgm:t>
        <a:bodyPr/>
        <a:lstStyle/>
        <a:p>
          <a:endParaRPr lang="en-US"/>
        </a:p>
      </dgm:t>
    </dgm:pt>
    <dgm:pt modelId="{09E8B46F-B16E-4982-B4F7-DFB11A18B13B}" type="sibTrans" cxnId="{8B8AB858-91A7-49FE-8141-FDFC40D9FCD7}">
      <dgm:prSet/>
      <dgm:spPr/>
      <dgm:t>
        <a:bodyPr/>
        <a:lstStyle/>
        <a:p>
          <a:endParaRPr lang="en-US"/>
        </a:p>
      </dgm:t>
    </dgm:pt>
    <dgm:pt modelId="{263D1608-6444-46F5-9BD5-0C101B361377}">
      <dgm:prSet custT="1"/>
      <dgm:spPr/>
      <dgm:t>
        <a:bodyPr/>
        <a:lstStyle/>
        <a:p>
          <a:r>
            <a:rPr lang="en-US" sz="1800" dirty="0">
              <a:latin typeface="Times New Roman" panose="02020603050405020304" pitchFamily="18" charset="0"/>
              <a:cs typeface="Times New Roman" panose="02020603050405020304" pitchFamily="18" charset="0"/>
            </a:rPr>
            <a:t>SWOR Analysis</a:t>
          </a:r>
        </a:p>
      </dgm:t>
    </dgm:pt>
    <dgm:pt modelId="{8AFC317C-92F3-4CB5-A3D5-1C6E28DBB2DA}" type="parTrans" cxnId="{89BB9367-7F08-44A5-8CF8-5181730F4D4C}">
      <dgm:prSet/>
      <dgm:spPr/>
      <dgm:t>
        <a:bodyPr/>
        <a:lstStyle/>
        <a:p>
          <a:endParaRPr lang="en-US"/>
        </a:p>
      </dgm:t>
    </dgm:pt>
    <dgm:pt modelId="{18324482-0ECE-49FA-AD67-ABBF73778C8D}" type="sibTrans" cxnId="{89BB9367-7F08-44A5-8CF8-5181730F4D4C}">
      <dgm:prSet/>
      <dgm:spPr/>
      <dgm:t>
        <a:bodyPr/>
        <a:lstStyle/>
        <a:p>
          <a:endParaRPr lang="en-US"/>
        </a:p>
      </dgm:t>
    </dgm:pt>
    <dgm:pt modelId="{38475E8D-CCA9-4584-8F94-FCECFA407899}">
      <dgm:prSet custT="1"/>
      <dgm:spPr/>
      <dgm:t>
        <a:bodyPr/>
        <a:lstStyle/>
        <a:p>
          <a:r>
            <a:rPr lang="en-US" sz="1800" dirty="0">
              <a:latin typeface="Times New Roman" panose="02020603050405020304" pitchFamily="18" charset="0"/>
              <a:cs typeface="Times New Roman" panose="02020603050405020304" pitchFamily="18" charset="0"/>
            </a:rPr>
            <a:t>Organization’s Strategy for sustainability</a:t>
          </a:r>
        </a:p>
      </dgm:t>
    </dgm:pt>
    <dgm:pt modelId="{7EE176D1-734B-4A85-AAA3-3F9F98C67B1D}" type="parTrans" cxnId="{28F36C69-E569-4C0C-BC44-729DA3FEC000}">
      <dgm:prSet/>
      <dgm:spPr/>
      <dgm:t>
        <a:bodyPr/>
        <a:lstStyle/>
        <a:p>
          <a:endParaRPr lang="en-US"/>
        </a:p>
      </dgm:t>
    </dgm:pt>
    <dgm:pt modelId="{37B3214D-078D-487B-AF6C-38DB07DB4190}" type="sibTrans" cxnId="{28F36C69-E569-4C0C-BC44-729DA3FEC000}">
      <dgm:prSet/>
      <dgm:spPr/>
      <dgm:t>
        <a:bodyPr/>
        <a:lstStyle/>
        <a:p>
          <a:endParaRPr lang="en-US"/>
        </a:p>
      </dgm:t>
    </dgm:pt>
    <dgm:pt modelId="{4BD6F10E-8F87-41CC-891E-7A049D43E825}">
      <dgm:prSet custT="1"/>
      <dgm:spPr/>
      <dgm:t>
        <a:bodyPr/>
        <a:lstStyle/>
        <a:p>
          <a:r>
            <a:rPr lang="en-US" sz="1800" dirty="0">
              <a:latin typeface="Times New Roman" panose="02020603050405020304" pitchFamily="18" charset="0"/>
              <a:cs typeface="Times New Roman" panose="02020603050405020304" pitchFamily="18" charset="0"/>
            </a:rPr>
            <a:t>Constraint Challenges </a:t>
          </a:r>
        </a:p>
      </dgm:t>
    </dgm:pt>
    <dgm:pt modelId="{8EAFE195-007F-43C8-BC5F-CC5495911121}" type="parTrans" cxnId="{65B58B7E-909D-460D-BCF0-EA175195AA4E}">
      <dgm:prSet/>
      <dgm:spPr/>
      <dgm:t>
        <a:bodyPr/>
        <a:lstStyle/>
        <a:p>
          <a:endParaRPr lang="en-US"/>
        </a:p>
      </dgm:t>
    </dgm:pt>
    <dgm:pt modelId="{9B4E59CA-5CBA-4861-8BAC-67896DD534E5}" type="sibTrans" cxnId="{65B58B7E-909D-460D-BCF0-EA175195AA4E}">
      <dgm:prSet/>
      <dgm:spPr/>
      <dgm:t>
        <a:bodyPr/>
        <a:lstStyle/>
        <a:p>
          <a:endParaRPr lang="en-US"/>
        </a:p>
      </dgm:t>
    </dgm:pt>
    <dgm:pt modelId="{057D8DA3-6EBC-4901-8062-CAD6665BF259}">
      <dgm:prSet custT="1"/>
      <dgm:spPr/>
      <dgm:t>
        <a:bodyPr/>
        <a:lstStyle/>
        <a:p>
          <a:r>
            <a:rPr lang="en-US" sz="1800" dirty="0">
              <a:latin typeface="Times New Roman" panose="02020603050405020304" pitchFamily="18" charset="0"/>
              <a:cs typeface="Times New Roman" panose="02020603050405020304" pitchFamily="18" charset="0"/>
            </a:rPr>
            <a:t>Lesson Learnt</a:t>
          </a:r>
        </a:p>
      </dgm:t>
    </dgm:pt>
    <dgm:pt modelId="{A7804A7D-43FB-44A3-87C8-5CF3C6A1A0C6}" type="parTrans" cxnId="{682988D9-0502-45DC-B063-4E4FE484DD7C}">
      <dgm:prSet/>
      <dgm:spPr/>
      <dgm:t>
        <a:bodyPr/>
        <a:lstStyle/>
        <a:p>
          <a:endParaRPr lang="en-US"/>
        </a:p>
      </dgm:t>
    </dgm:pt>
    <dgm:pt modelId="{22F08366-7543-4C19-A026-E5EB27CAC5EE}" type="sibTrans" cxnId="{682988D9-0502-45DC-B063-4E4FE484DD7C}">
      <dgm:prSet/>
      <dgm:spPr/>
      <dgm:t>
        <a:bodyPr/>
        <a:lstStyle/>
        <a:p>
          <a:endParaRPr lang="en-US"/>
        </a:p>
      </dgm:t>
    </dgm:pt>
    <dgm:pt modelId="{93DD11A9-B65E-4E9A-8DEC-B118AD6B8423}" type="pres">
      <dgm:prSet presAssocID="{BFB7E1E5-C85C-4B0C-8832-9BE3669FDDCC}" presName="diagram" presStyleCnt="0">
        <dgm:presLayoutVars>
          <dgm:dir/>
          <dgm:resizeHandles val="exact"/>
        </dgm:presLayoutVars>
      </dgm:prSet>
      <dgm:spPr/>
    </dgm:pt>
    <dgm:pt modelId="{6418EFCC-8D60-4246-B6A7-A2FE184E7A03}" type="pres">
      <dgm:prSet presAssocID="{B26BCE1D-97B3-4AA6-85B6-911185A34B88}" presName="node" presStyleLbl="node1" presStyleIdx="0" presStyleCnt="7">
        <dgm:presLayoutVars>
          <dgm:bulletEnabled val="1"/>
        </dgm:presLayoutVars>
      </dgm:prSet>
      <dgm:spPr/>
    </dgm:pt>
    <dgm:pt modelId="{BC909CF0-F739-4A96-9920-E370926D36B1}" type="pres">
      <dgm:prSet presAssocID="{9EF639EB-4839-411E-A847-7C42893723A5}" presName="sibTrans" presStyleCnt="0"/>
      <dgm:spPr/>
    </dgm:pt>
    <dgm:pt modelId="{E55EA53F-DD6A-4B25-86D8-F0D39F6F8A63}" type="pres">
      <dgm:prSet presAssocID="{55CB9B57-6A52-456E-B3EE-A1567CF0A8A4}" presName="node" presStyleLbl="node1" presStyleIdx="1" presStyleCnt="7">
        <dgm:presLayoutVars>
          <dgm:bulletEnabled val="1"/>
        </dgm:presLayoutVars>
      </dgm:prSet>
      <dgm:spPr/>
    </dgm:pt>
    <dgm:pt modelId="{7863D3F2-4A97-46CE-8152-520446A49290}" type="pres">
      <dgm:prSet presAssocID="{61715678-3B04-47A8-9604-72857CC58E54}" presName="sibTrans" presStyleCnt="0"/>
      <dgm:spPr/>
    </dgm:pt>
    <dgm:pt modelId="{3F973C2B-2FEE-4768-8C56-F1B2FC570453}" type="pres">
      <dgm:prSet presAssocID="{004FA8DA-970C-4F59-B84C-BFB132741115}" presName="node" presStyleLbl="node1" presStyleIdx="2" presStyleCnt="7">
        <dgm:presLayoutVars>
          <dgm:bulletEnabled val="1"/>
        </dgm:presLayoutVars>
      </dgm:prSet>
      <dgm:spPr/>
    </dgm:pt>
    <dgm:pt modelId="{027E54E0-B77F-40AF-BD46-4296A5CD22F3}" type="pres">
      <dgm:prSet presAssocID="{09E8B46F-B16E-4982-B4F7-DFB11A18B13B}" presName="sibTrans" presStyleCnt="0"/>
      <dgm:spPr/>
    </dgm:pt>
    <dgm:pt modelId="{514E86F0-E4B3-485A-91CF-51F27B5295E3}" type="pres">
      <dgm:prSet presAssocID="{263D1608-6444-46F5-9BD5-0C101B361377}" presName="node" presStyleLbl="node1" presStyleIdx="3" presStyleCnt="7">
        <dgm:presLayoutVars>
          <dgm:bulletEnabled val="1"/>
        </dgm:presLayoutVars>
      </dgm:prSet>
      <dgm:spPr/>
    </dgm:pt>
    <dgm:pt modelId="{B5DC9A8B-D7E5-4B0F-9B63-48A2936292DE}" type="pres">
      <dgm:prSet presAssocID="{18324482-0ECE-49FA-AD67-ABBF73778C8D}" presName="sibTrans" presStyleCnt="0"/>
      <dgm:spPr/>
    </dgm:pt>
    <dgm:pt modelId="{BE76DA49-F206-4FEE-8C39-1132794A6AF6}" type="pres">
      <dgm:prSet presAssocID="{38475E8D-CCA9-4584-8F94-FCECFA407899}" presName="node" presStyleLbl="node1" presStyleIdx="4" presStyleCnt="7">
        <dgm:presLayoutVars>
          <dgm:bulletEnabled val="1"/>
        </dgm:presLayoutVars>
      </dgm:prSet>
      <dgm:spPr/>
    </dgm:pt>
    <dgm:pt modelId="{142F231C-C6A0-4CD0-8FDF-1D639945D3A9}" type="pres">
      <dgm:prSet presAssocID="{37B3214D-078D-487B-AF6C-38DB07DB4190}" presName="sibTrans" presStyleCnt="0"/>
      <dgm:spPr/>
    </dgm:pt>
    <dgm:pt modelId="{6B031D1B-652A-4A16-A68C-1C281C2DF8ED}" type="pres">
      <dgm:prSet presAssocID="{4BD6F10E-8F87-41CC-891E-7A049D43E825}" presName="node" presStyleLbl="node1" presStyleIdx="5" presStyleCnt="7">
        <dgm:presLayoutVars>
          <dgm:bulletEnabled val="1"/>
        </dgm:presLayoutVars>
      </dgm:prSet>
      <dgm:spPr/>
    </dgm:pt>
    <dgm:pt modelId="{EA3C4520-639B-42F8-B9BB-0C4C471CFC0B}" type="pres">
      <dgm:prSet presAssocID="{9B4E59CA-5CBA-4861-8BAC-67896DD534E5}" presName="sibTrans" presStyleCnt="0"/>
      <dgm:spPr/>
    </dgm:pt>
    <dgm:pt modelId="{EB0B4884-CE53-47DE-9AA7-B465B49099E9}" type="pres">
      <dgm:prSet presAssocID="{057D8DA3-6EBC-4901-8062-CAD6665BF259}" presName="node" presStyleLbl="node1" presStyleIdx="6" presStyleCnt="7">
        <dgm:presLayoutVars>
          <dgm:bulletEnabled val="1"/>
        </dgm:presLayoutVars>
      </dgm:prSet>
      <dgm:spPr/>
    </dgm:pt>
  </dgm:ptLst>
  <dgm:cxnLst>
    <dgm:cxn modelId="{6EDFF015-7080-4645-AFB0-8729091D27BD}" type="presOf" srcId="{55CB9B57-6A52-456E-B3EE-A1567CF0A8A4}" destId="{E55EA53F-DD6A-4B25-86D8-F0D39F6F8A63}" srcOrd="0" destOrd="0" presId="urn:microsoft.com/office/officeart/2005/8/layout/default"/>
    <dgm:cxn modelId="{C4801A42-1E4A-43D4-8906-6A30EE77610C}" type="presOf" srcId="{38475E8D-CCA9-4584-8F94-FCECFA407899}" destId="{BE76DA49-F206-4FEE-8C39-1132794A6AF6}" srcOrd="0" destOrd="0" presId="urn:microsoft.com/office/officeart/2005/8/layout/default"/>
    <dgm:cxn modelId="{9961C564-8C34-4BC8-ACD8-27EBE6578643}" type="presOf" srcId="{004FA8DA-970C-4F59-B84C-BFB132741115}" destId="{3F973C2B-2FEE-4768-8C56-F1B2FC570453}" srcOrd="0" destOrd="0" presId="urn:microsoft.com/office/officeart/2005/8/layout/default"/>
    <dgm:cxn modelId="{5172AD46-5D23-45C7-B96C-A641010EE971}" srcId="{BFB7E1E5-C85C-4B0C-8832-9BE3669FDDCC}" destId="{B26BCE1D-97B3-4AA6-85B6-911185A34B88}" srcOrd="0" destOrd="0" parTransId="{FD167A04-7BEC-481E-B397-8CCC6E5A708D}" sibTransId="{9EF639EB-4839-411E-A847-7C42893723A5}"/>
    <dgm:cxn modelId="{89BB9367-7F08-44A5-8CF8-5181730F4D4C}" srcId="{BFB7E1E5-C85C-4B0C-8832-9BE3669FDDCC}" destId="{263D1608-6444-46F5-9BD5-0C101B361377}" srcOrd="3" destOrd="0" parTransId="{8AFC317C-92F3-4CB5-A3D5-1C6E28DBB2DA}" sibTransId="{18324482-0ECE-49FA-AD67-ABBF73778C8D}"/>
    <dgm:cxn modelId="{28F36C69-E569-4C0C-BC44-729DA3FEC000}" srcId="{BFB7E1E5-C85C-4B0C-8832-9BE3669FDDCC}" destId="{38475E8D-CCA9-4584-8F94-FCECFA407899}" srcOrd="4" destOrd="0" parTransId="{7EE176D1-734B-4A85-AAA3-3F9F98C67B1D}" sibTransId="{37B3214D-078D-487B-AF6C-38DB07DB4190}"/>
    <dgm:cxn modelId="{3764134B-E215-4BE7-AA37-D4CB42A13C36}" type="presOf" srcId="{263D1608-6444-46F5-9BD5-0C101B361377}" destId="{514E86F0-E4B3-485A-91CF-51F27B5295E3}" srcOrd="0" destOrd="0" presId="urn:microsoft.com/office/officeart/2005/8/layout/default"/>
    <dgm:cxn modelId="{5D24BE74-7596-4BBB-83D8-812218A8CAD5}" type="presOf" srcId="{057D8DA3-6EBC-4901-8062-CAD6665BF259}" destId="{EB0B4884-CE53-47DE-9AA7-B465B49099E9}" srcOrd="0" destOrd="0" presId="urn:microsoft.com/office/officeart/2005/8/layout/default"/>
    <dgm:cxn modelId="{8B8AB858-91A7-49FE-8141-FDFC40D9FCD7}" srcId="{BFB7E1E5-C85C-4B0C-8832-9BE3669FDDCC}" destId="{004FA8DA-970C-4F59-B84C-BFB132741115}" srcOrd="2" destOrd="0" parTransId="{62CA5B6F-DAD3-4A60-B081-C3B2362F05EF}" sibTransId="{09E8B46F-B16E-4982-B4F7-DFB11A18B13B}"/>
    <dgm:cxn modelId="{65B58B7E-909D-460D-BCF0-EA175195AA4E}" srcId="{BFB7E1E5-C85C-4B0C-8832-9BE3669FDDCC}" destId="{4BD6F10E-8F87-41CC-891E-7A049D43E825}" srcOrd="5" destOrd="0" parTransId="{8EAFE195-007F-43C8-BC5F-CC5495911121}" sibTransId="{9B4E59CA-5CBA-4861-8BAC-67896DD534E5}"/>
    <dgm:cxn modelId="{38498DBF-6A17-417C-B117-37974002AB18}" type="presOf" srcId="{B26BCE1D-97B3-4AA6-85B6-911185A34B88}" destId="{6418EFCC-8D60-4246-B6A7-A2FE184E7A03}" srcOrd="0" destOrd="0" presId="urn:microsoft.com/office/officeart/2005/8/layout/default"/>
    <dgm:cxn modelId="{BC3B6EC4-07B6-4070-A0ED-24D26D02DFD5}" type="presOf" srcId="{BFB7E1E5-C85C-4B0C-8832-9BE3669FDDCC}" destId="{93DD11A9-B65E-4E9A-8DEC-B118AD6B8423}" srcOrd="0" destOrd="0" presId="urn:microsoft.com/office/officeart/2005/8/layout/default"/>
    <dgm:cxn modelId="{29CD6EC6-C565-4BAF-BB2E-44701E9373E8}" srcId="{BFB7E1E5-C85C-4B0C-8832-9BE3669FDDCC}" destId="{55CB9B57-6A52-456E-B3EE-A1567CF0A8A4}" srcOrd="1" destOrd="0" parTransId="{F8CE6E85-6A58-4237-831D-547F4CD1B97B}" sibTransId="{61715678-3B04-47A8-9604-72857CC58E54}"/>
    <dgm:cxn modelId="{C12603CF-B344-4859-A950-16C7535130AA}" type="presOf" srcId="{4BD6F10E-8F87-41CC-891E-7A049D43E825}" destId="{6B031D1B-652A-4A16-A68C-1C281C2DF8ED}" srcOrd="0" destOrd="0" presId="urn:microsoft.com/office/officeart/2005/8/layout/default"/>
    <dgm:cxn modelId="{682988D9-0502-45DC-B063-4E4FE484DD7C}" srcId="{BFB7E1E5-C85C-4B0C-8832-9BE3669FDDCC}" destId="{057D8DA3-6EBC-4901-8062-CAD6665BF259}" srcOrd="6" destOrd="0" parTransId="{A7804A7D-43FB-44A3-87C8-5CF3C6A1A0C6}" sibTransId="{22F08366-7543-4C19-A026-E5EB27CAC5EE}"/>
    <dgm:cxn modelId="{69472249-475A-439E-AF43-B056F562F924}" type="presParOf" srcId="{93DD11A9-B65E-4E9A-8DEC-B118AD6B8423}" destId="{6418EFCC-8D60-4246-B6A7-A2FE184E7A03}" srcOrd="0" destOrd="0" presId="urn:microsoft.com/office/officeart/2005/8/layout/default"/>
    <dgm:cxn modelId="{52DCB2E2-D012-4594-9CAE-C548AB28195C}" type="presParOf" srcId="{93DD11A9-B65E-4E9A-8DEC-B118AD6B8423}" destId="{BC909CF0-F739-4A96-9920-E370926D36B1}" srcOrd="1" destOrd="0" presId="urn:microsoft.com/office/officeart/2005/8/layout/default"/>
    <dgm:cxn modelId="{F91B02ED-0200-414E-A7CC-72C5EFF6C99F}" type="presParOf" srcId="{93DD11A9-B65E-4E9A-8DEC-B118AD6B8423}" destId="{E55EA53F-DD6A-4B25-86D8-F0D39F6F8A63}" srcOrd="2" destOrd="0" presId="urn:microsoft.com/office/officeart/2005/8/layout/default"/>
    <dgm:cxn modelId="{C6211465-2CBD-4641-8419-1D4CB485105E}" type="presParOf" srcId="{93DD11A9-B65E-4E9A-8DEC-B118AD6B8423}" destId="{7863D3F2-4A97-46CE-8152-520446A49290}" srcOrd="3" destOrd="0" presId="urn:microsoft.com/office/officeart/2005/8/layout/default"/>
    <dgm:cxn modelId="{47E97CDE-1412-4DFC-9D17-02E3195CB1CB}" type="presParOf" srcId="{93DD11A9-B65E-4E9A-8DEC-B118AD6B8423}" destId="{3F973C2B-2FEE-4768-8C56-F1B2FC570453}" srcOrd="4" destOrd="0" presId="urn:microsoft.com/office/officeart/2005/8/layout/default"/>
    <dgm:cxn modelId="{C518D46F-27CD-484E-8723-86F7A39F1426}" type="presParOf" srcId="{93DD11A9-B65E-4E9A-8DEC-B118AD6B8423}" destId="{027E54E0-B77F-40AF-BD46-4296A5CD22F3}" srcOrd="5" destOrd="0" presId="urn:microsoft.com/office/officeart/2005/8/layout/default"/>
    <dgm:cxn modelId="{96D40F50-0743-4498-9CDE-B840FC466B0D}" type="presParOf" srcId="{93DD11A9-B65E-4E9A-8DEC-B118AD6B8423}" destId="{514E86F0-E4B3-485A-91CF-51F27B5295E3}" srcOrd="6" destOrd="0" presId="urn:microsoft.com/office/officeart/2005/8/layout/default"/>
    <dgm:cxn modelId="{9BD96E98-EA19-4750-A3D9-D3D65FC58413}" type="presParOf" srcId="{93DD11A9-B65E-4E9A-8DEC-B118AD6B8423}" destId="{B5DC9A8B-D7E5-4B0F-9B63-48A2936292DE}" srcOrd="7" destOrd="0" presId="urn:microsoft.com/office/officeart/2005/8/layout/default"/>
    <dgm:cxn modelId="{9A1B9BA2-FEC5-4272-A1F7-6298776EBA97}" type="presParOf" srcId="{93DD11A9-B65E-4E9A-8DEC-B118AD6B8423}" destId="{BE76DA49-F206-4FEE-8C39-1132794A6AF6}" srcOrd="8" destOrd="0" presId="urn:microsoft.com/office/officeart/2005/8/layout/default"/>
    <dgm:cxn modelId="{64DF1CAA-0852-4D0B-B408-29481796AC11}" type="presParOf" srcId="{93DD11A9-B65E-4E9A-8DEC-B118AD6B8423}" destId="{142F231C-C6A0-4CD0-8FDF-1D639945D3A9}" srcOrd="9" destOrd="0" presId="urn:microsoft.com/office/officeart/2005/8/layout/default"/>
    <dgm:cxn modelId="{B38B7271-A33A-40F6-8893-66B319F18E9E}" type="presParOf" srcId="{93DD11A9-B65E-4E9A-8DEC-B118AD6B8423}" destId="{6B031D1B-652A-4A16-A68C-1C281C2DF8ED}" srcOrd="10" destOrd="0" presId="urn:microsoft.com/office/officeart/2005/8/layout/default"/>
    <dgm:cxn modelId="{5EA81BD9-5649-4884-88CD-F3EE037ED6C5}" type="presParOf" srcId="{93DD11A9-B65E-4E9A-8DEC-B118AD6B8423}" destId="{EA3C4520-639B-42F8-B9BB-0C4C471CFC0B}" srcOrd="11" destOrd="0" presId="urn:microsoft.com/office/officeart/2005/8/layout/default"/>
    <dgm:cxn modelId="{2F1FA929-1812-47F3-BDC0-1BC25D87DF58}" type="presParOf" srcId="{93DD11A9-B65E-4E9A-8DEC-B118AD6B8423}" destId="{EB0B4884-CE53-47DE-9AA7-B465B49099E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8E233-BC9F-4B3D-B56B-2814AB7DDC00}">
      <dsp:nvSpPr>
        <dsp:cNvPr id="0" name=""/>
        <dsp:cNvSpPr/>
      </dsp:nvSpPr>
      <dsp:spPr>
        <a:xfrm>
          <a:off x="0" y="603"/>
          <a:ext cx="10244379" cy="14112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DDBB2-5D2A-4E73-B38F-18188211F1EC}">
      <dsp:nvSpPr>
        <dsp:cNvPr id="0" name=""/>
        <dsp:cNvSpPr/>
      </dsp:nvSpPr>
      <dsp:spPr>
        <a:xfrm>
          <a:off x="426889" y="318124"/>
          <a:ext cx="776162" cy="7761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DF44FA-9465-4014-BF3D-CC2453FB134D}">
      <dsp:nvSpPr>
        <dsp:cNvPr id="0" name=""/>
        <dsp:cNvSpPr/>
      </dsp:nvSpPr>
      <dsp:spPr>
        <a:xfrm>
          <a:off x="1629941" y="603"/>
          <a:ext cx="8614437" cy="1411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l" defTabSz="1111250">
            <a:lnSpc>
              <a:spcPct val="100000"/>
            </a:lnSpc>
            <a:spcBef>
              <a:spcPct val="0"/>
            </a:spcBef>
            <a:spcAft>
              <a:spcPct val="35000"/>
            </a:spcAft>
            <a:buNone/>
          </a:pPr>
          <a:r>
            <a:rPr lang="en-US" sz="2500" b="1" kern="1200" dirty="0"/>
            <a:t>Annual Progress Report -2082  </a:t>
          </a:r>
        </a:p>
      </dsp:txBody>
      <dsp:txXfrm>
        <a:off x="1629941" y="603"/>
        <a:ext cx="8614437" cy="1411204"/>
      </dsp:txXfrm>
    </dsp:sp>
    <dsp:sp modelId="{C2564BAB-A553-44D4-AD9C-0C9ABCF9703A}">
      <dsp:nvSpPr>
        <dsp:cNvPr id="0" name=""/>
        <dsp:cNvSpPr/>
      </dsp:nvSpPr>
      <dsp:spPr>
        <a:xfrm>
          <a:off x="0" y="1764608"/>
          <a:ext cx="10244379" cy="14112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A9CF05-FC5E-453B-B07A-47F20C00267C}">
      <dsp:nvSpPr>
        <dsp:cNvPr id="0" name=""/>
        <dsp:cNvSpPr/>
      </dsp:nvSpPr>
      <dsp:spPr>
        <a:xfrm>
          <a:off x="426889" y="2082129"/>
          <a:ext cx="776162" cy="7761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5DC35-E243-4526-A388-380825452CD3}">
      <dsp:nvSpPr>
        <dsp:cNvPr id="0" name=""/>
        <dsp:cNvSpPr/>
      </dsp:nvSpPr>
      <dsp:spPr>
        <a:xfrm>
          <a:off x="1629941" y="1764608"/>
          <a:ext cx="8614437" cy="1411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l" defTabSz="1111250">
            <a:lnSpc>
              <a:spcPct val="100000"/>
            </a:lnSpc>
            <a:spcBef>
              <a:spcPct val="0"/>
            </a:spcBef>
            <a:spcAft>
              <a:spcPct val="35000"/>
            </a:spcAft>
            <a:buNone/>
          </a:pPr>
          <a:r>
            <a:rPr lang="en-US" sz="2500" b="1" kern="1200" dirty="0"/>
            <a:t>Date : 17</a:t>
          </a:r>
          <a:r>
            <a:rPr lang="en-US" sz="2500" b="1" kern="1200" baseline="30000" dirty="0"/>
            <a:t>th</a:t>
          </a:r>
          <a:r>
            <a:rPr lang="en-US" sz="2500" b="1" kern="1200" dirty="0"/>
            <a:t>  August- 2025</a:t>
          </a:r>
          <a:endParaRPr lang="en-US" sz="2500" kern="1200" dirty="0"/>
        </a:p>
      </dsp:txBody>
      <dsp:txXfrm>
        <a:off x="1629941" y="1764608"/>
        <a:ext cx="8614437" cy="1411204"/>
      </dsp:txXfrm>
    </dsp:sp>
    <dsp:sp modelId="{C3BDA9D5-161B-47C8-A0C7-89A6EAC55E45}">
      <dsp:nvSpPr>
        <dsp:cNvPr id="0" name=""/>
        <dsp:cNvSpPr/>
      </dsp:nvSpPr>
      <dsp:spPr>
        <a:xfrm>
          <a:off x="0" y="3528614"/>
          <a:ext cx="10244379" cy="14112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809D0-E04D-46DE-BE50-AB60FBD14F0F}">
      <dsp:nvSpPr>
        <dsp:cNvPr id="0" name=""/>
        <dsp:cNvSpPr/>
      </dsp:nvSpPr>
      <dsp:spPr>
        <a:xfrm>
          <a:off x="426889" y="3846135"/>
          <a:ext cx="776162" cy="7761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3FF2B-A53F-4B07-A6BD-42DF547EE43E}">
      <dsp:nvSpPr>
        <dsp:cNvPr id="0" name=""/>
        <dsp:cNvSpPr/>
      </dsp:nvSpPr>
      <dsp:spPr>
        <a:xfrm>
          <a:off x="1629941" y="3528614"/>
          <a:ext cx="8614437" cy="1411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l" defTabSz="1111250">
            <a:lnSpc>
              <a:spcPct val="100000"/>
            </a:lnSpc>
            <a:spcBef>
              <a:spcPct val="0"/>
            </a:spcBef>
            <a:spcAft>
              <a:spcPct val="35000"/>
            </a:spcAft>
            <a:buNone/>
          </a:pPr>
          <a:r>
            <a:rPr lang="en-US" sz="2500" b="1" kern="1200" dirty="0"/>
            <a:t>Star Durbar Resort- </a:t>
          </a:r>
          <a:r>
            <a:rPr lang="en-US" sz="2500" b="1" kern="1200" dirty="0" err="1"/>
            <a:t>Kuleshwar</a:t>
          </a:r>
          <a:r>
            <a:rPr lang="en-US" sz="2500" b="1" kern="1200" dirty="0"/>
            <a:t>, Kathmandu</a:t>
          </a:r>
          <a:br>
            <a:rPr lang="en-US" sz="2500" b="1" i="1" kern="1200" dirty="0"/>
          </a:br>
          <a:endParaRPr lang="en-US" sz="2500" kern="1200" dirty="0"/>
        </a:p>
      </dsp:txBody>
      <dsp:txXfrm>
        <a:off x="1629941" y="3528614"/>
        <a:ext cx="8614437" cy="1411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8EFCC-8D60-4246-B6A7-A2FE184E7A03}">
      <dsp:nvSpPr>
        <dsp:cNvPr id="0" name=""/>
        <dsp:cNvSpPr/>
      </dsp:nvSpPr>
      <dsp:spPr>
        <a:xfrm>
          <a:off x="1325602" y="275"/>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VMGOS</a:t>
          </a:r>
        </a:p>
      </dsp:txBody>
      <dsp:txXfrm>
        <a:off x="1325602" y="275"/>
        <a:ext cx="2548829" cy="1529297"/>
      </dsp:txXfrm>
    </dsp:sp>
    <dsp:sp modelId="{E55EA53F-DD6A-4B25-86D8-F0D39F6F8A63}">
      <dsp:nvSpPr>
        <dsp:cNvPr id="0" name=""/>
        <dsp:cNvSpPr/>
      </dsp:nvSpPr>
      <dsp:spPr>
        <a:xfrm>
          <a:off x="4129315" y="275"/>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Introduction</a:t>
          </a:r>
        </a:p>
      </dsp:txBody>
      <dsp:txXfrm>
        <a:off x="4129315" y="275"/>
        <a:ext cx="2548829" cy="1529297"/>
      </dsp:txXfrm>
    </dsp:sp>
    <dsp:sp modelId="{3F973C2B-2FEE-4768-8C56-F1B2FC570453}">
      <dsp:nvSpPr>
        <dsp:cNvPr id="0" name=""/>
        <dsp:cNvSpPr/>
      </dsp:nvSpPr>
      <dsp:spPr>
        <a:xfrm>
          <a:off x="6933028" y="275"/>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Project’s Major Achievements  </a:t>
          </a:r>
        </a:p>
      </dsp:txBody>
      <dsp:txXfrm>
        <a:off x="6933028" y="275"/>
        <a:ext cx="2548829" cy="1529297"/>
      </dsp:txXfrm>
    </dsp:sp>
    <dsp:sp modelId="{514E86F0-E4B3-485A-91CF-51F27B5295E3}">
      <dsp:nvSpPr>
        <dsp:cNvPr id="0" name=""/>
        <dsp:cNvSpPr/>
      </dsp:nvSpPr>
      <dsp:spPr>
        <a:xfrm>
          <a:off x="1325602" y="1784456"/>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SWOR Analysis</a:t>
          </a:r>
        </a:p>
      </dsp:txBody>
      <dsp:txXfrm>
        <a:off x="1325602" y="1784456"/>
        <a:ext cx="2548829" cy="1529297"/>
      </dsp:txXfrm>
    </dsp:sp>
    <dsp:sp modelId="{BE76DA49-F206-4FEE-8C39-1132794A6AF6}">
      <dsp:nvSpPr>
        <dsp:cNvPr id="0" name=""/>
        <dsp:cNvSpPr/>
      </dsp:nvSpPr>
      <dsp:spPr>
        <a:xfrm>
          <a:off x="4129315" y="1784456"/>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Organization’s Strategy for sustainability</a:t>
          </a:r>
        </a:p>
      </dsp:txBody>
      <dsp:txXfrm>
        <a:off x="4129315" y="1784456"/>
        <a:ext cx="2548829" cy="1529297"/>
      </dsp:txXfrm>
    </dsp:sp>
    <dsp:sp modelId="{6B031D1B-652A-4A16-A68C-1C281C2DF8ED}">
      <dsp:nvSpPr>
        <dsp:cNvPr id="0" name=""/>
        <dsp:cNvSpPr/>
      </dsp:nvSpPr>
      <dsp:spPr>
        <a:xfrm>
          <a:off x="6933028" y="1784456"/>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Constraint Challenges </a:t>
          </a:r>
        </a:p>
      </dsp:txBody>
      <dsp:txXfrm>
        <a:off x="6933028" y="1784456"/>
        <a:ext cx="2548829" cy="1529297"/>
      </dsp:txXfrm>
    </dsp:sp>
    <dsp:sp modelId="{EB0B4884-CE53-47DE-9AA7-B465B49099E9}">
      <dsp:nvSpPr>
        <dsp:cNvPr id="0" name=""/>
        <dsp:cNvSpPr/>
      </dsp:nvSpPr>
      <dsp:spPr>
        <a:xfrm>
          <a:off x="4129315" y="3568637"/>
          <a:ext cx="2548829" cy="15292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Lesson Learnt</a:t>
          </a:r>
        </a:p>
      </dsp:txBody>
      <dsp:txXfrm>
        <a:off x="4129315" y="3568637"/>
        <a:ext cx="2548829" cy="15292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5E941-E80E-46EC-B6FF-A9CF5E0DEF04}" type="datetimeFigureOut">
              <a:rPr lang="en-US" smtClean="0"/>
              <a:t>8/17/2025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64374-9B07-429F-AB59-9EFC1A79025E}" type="slidenum">
              <a:rPr lang="en-US" smtClean="0"/>
              <a:t>‹#›</a:t>
            </a:fld>
            <a:endParaRPr lang="en-US"/>
          </a:p>
        </p:txBody>
      </p:sp>
    </p:spTree>
    <p:extLst>
      <p:ext uri="{BB962C8B-B14F-4D97-AF65-F5344CB8AC3E}">
        <p14:creationId xmlns:p14="http://schemas.microsoft.com/office/powerpoint/2010/main" val="422928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62D1-5E7D-4DAD-9E0B-AE662B4651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BBB5D7-EB24-4EF3-AF2F-CE9E8AA0F4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5BDEBB-8046-406C-9550-06BB0F4A885C}"/>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5" name="Footer Placeholder 4">
            <a:extLst>
              <a:ext uri="{FF2B5EF4-FFF2-40B4-BE49-F238E27FC236}">
                <a16:creationId xmlns:a16="http://schemas.microsoft.com/office/drawing/2014/main" id="{652C15A5-01A6-45EB-AEFB-8A800DC8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284E9-2449-455F-B9BC-89CB4702D8E1}"/>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321236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32E8-4492-4922-877B-7053578A0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E74D5-0774-4974-B252-FB76EDCC69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4ACB0-10E4-4696-B992-EF9D495DBF8C}"/>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5" name="Footer Placeholder 4">
            <a:extLst>
              <a:ext uri="{FF2B5EF4-FFF2-40B4-BE49-F238E27FC236}">
                <a16:creationId xmlns:a16="http://schemas.microsoft.com/office/drawing/2014/main" id="{21E0ACA6-C100-4D4E-B55D-575DAC4C3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C5DCA-AB60-4F0F-AD7F-9598A252F68D}"/>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1217841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E0DCB-9826-4907-A8D7-275C5CC3A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68B699-0F11-48FD-A265-CFB485B0A3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08AB4-73F2-4C35-BA27-E9EED7A22793}"/>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5" name="Footer Placeholder 4">
            <a:extLst>
              <a:ext uri="{FF2B5EF4-FFF2-40B4-BE49-F238E27FC236}">
                <a16:creationId xmlns:a16="http://schemas.microsoft.com/office/drawing/2014/main" id="{AF4BD11B-6F9C-46DE-B563-F176F4D6F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2D723-AD66-4596-A947-8130845DB517}"/>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349469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792D1-23DF-4C6C-B121-C553C72C1B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D33B9-7FB5-4307-9A05-81B74B5159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3485E-AC5E-4E7E-BB5C-16B336666222}"/>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5" name="Footer Placeholder 4">
            <a:extLst>
              <a:ext uri="{FF2B5EF4-FFF2-40B4-BE49-F238E27FC236}">
                <a16:creationId xmlns:a16="http://schemas.microsoft.com/office/drawing/2014/main" id="{A2CCF894-6EB2-430E-845D-CD5BBA037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E9283-1D09-4B1D-8E2B-C820FA858EA9}"/>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364146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FC42-FB5C-4315-B050-239D044EA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71883-749F-4D92-B5E6-55B7F6BAB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8458D5-D7CC-4841-BA08-315830C579A7}"/>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5" name="Footer Placeholder 4">
            <a:extLst>
              <a:ext uri="{FF2B5EF4-FFF2-40B4-BE49-F238E27FC236}">
                <a16:creationId xmlns:a16="http://schemas.microsoft.com/office/drawing/2014/main" id="{9E004977-9F9D-4BCF-BF66-0C57ACABA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6266C-BA8F-4C93-BF59-39BE9C9FCA55}"/>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290891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C00B-86BC-4D35-A402-08D3AF84F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FD71F-D9EA-48F3-8B58-48794661ED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EAB220-8C87-4838-AA5A-F4558CCB1D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B30A9-C59B-45E1-9D34-7CEF7A29DB27}"/>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6" name="Footer Placeholder 5">
            <a:extLst>
              <a:ext uri="{FF2B5EF4-FFF2-40B4-BE49-F238E27FC236}">
                <a16:creationId xmlns:a16="http://schemas.microsoft.com/office/drawing/2014/main" id="{EB3503E8-312F-4AB4-B11E-7DF43DC3B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C5A83-E269-4089-B06E-EC1BF55657A7}"/>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26405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3263-D987-47A6-807F-51B3B0142C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94D9F1-D0D0-4CC8-958C-DA943A932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B724FD-13F7-4D7F-8A56-19847BE80A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8FAFB-E36B-4D0F-A75C-FD04B0A5C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DFC344-55B9-4A8A-BA20-AD14F7D186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76F4F-14B4-4524-9843-226905CC1567}"/>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8" name="Footer Placeholder 7">
            <a:extLst>
              <a:ext uri="{FF2B5EF4-FFF2-40B4-BE49-F238E27FC236}">
                <a16:creationId xmlns:a16="http://schemas.microsoft.com/office/drawing/2014/main" id="{6B46216F-CA66-4E9A-9378-4B690BBFA6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2DC61E-5BCC-4919-807D-240B781C96B7}"/>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63446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B3CD-3E20-46D1-8B6E-77F034CB1A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ECC87-14C7-4837-993F-486CE17FF5EF}"/>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4" name="Footer Placeholder 3">
            <a:extLst>
              <a:ext uri="{FF2B5EF4-FFF2-40B4-BE49-F238E27FC236}">
                <a16:creationId xmlns:a16="http://schemas.microsoft.com/office/drawing/2014/main" id="{87732964-A06B-495B-A0AC-50C871236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C6531B-50D2-44D2-99BF-5C752123846A}"/>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161798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DDB2E-2BE7-487A-ABA1-9F735D28FDCA}"/>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3" name="Footer Placeholder 2">
            <a:extLst>
              <a:ext uri="{FF2B5EF4-FFF2-40B4-BE49-F238E27FC236}">
                <a16:creationId xmlns:a16="http://schemas.microsoft.com/office/drawing/2014/main" id="{B54E726F-3A85-4B5D-A034-FBF66AE33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2BA9E7-B8AC-4CC9-BC09-9B658326D6FF}"/>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2000871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6882-463D-4C44-AEC8-0045446FD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950C81-A5E5-45FD-9591-354AF7A08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FDF91-E4CA-4A08-AAC7-028FCE6C4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5EBBEE-4B16-4EBC-B220-1A2251AC3F73}"/>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6" name="Footer Placeholder 5">
            <a:extLst>
              <a:ext uri="{FF2B5EF4-FFF2-40B4-BE49-F238E27FC236}">
                <a16:creationId xmlns:a16="http://schemas.microsoft.com/office/drawing/2014/main" id="{10B19107-07B9-4BAE-BB79-25951E77B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9AC866-1128-4BE1-ADE9-E9258DBD30D1}"/>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122706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8FC5B-C08E-4730-94F9-AE75F63D9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437F72-DDE4-4776-AFA0-9E6AC4D522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0B528-AAAE-4436-9D2F-A0974371D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A3F267-12B0-47C6-B353-AF53CEE2A890}"/>
              </a:ext>
            </a:extLst>
          </p:cNvPr>
          <p:cNvSpPr>
            <a:spLocks noGrp="1"/>
          </p:cNvSpPr>
          <p:nvPr>
            <p:ph type="dt" sz="half" idx="10"/>
          </p:nvPr>
        </p:nvSpPr>
        <p:spPr/>
        <p:txBody>
          <a:bodyPr/>
          <a:lstStyle/>
          <a:p>
            <a:fld id="{2964541A-A8B1-42A6-A4A0-936C463F6DBD}" type="datetimeFigureOut">
              <a:rPr lang="en-US" smtClean="0"/>
              <a:t>8/17/2025</a:t>
            </a:fld>
            <a:endParaRPr lang="en-US"/>
          </a:p>
        </p:txBody>
      </p:sp>
      <p:sp>
        <p:nvSpPr>
          <p:cNvPr id="6" name="Footer Placeholder 5">
            <a:extLst>
              <a:ext uri="{FF2B5EF4-FFF2-40B4-BE49-F238E27FC236}">
                <a16:creationId xmlns:a16="http://schemas.microsoft.com/office/drawing/2014/main" id="{BE23D330-D665-4105-B475-D6468BC6C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CC556-B490-4F6C-ADD2-089BD85751BD}"/>
              </a:ext>
            </a:extLst>
          </p:cNvPr>
          <p:cNvSpPr>
            <a:spLocks noGrp="1"/>
          </p:cNvSpPr>
          <p:nvPr>
            <p:ph type="sldNum" sz="quarter" idx="12"/>
          </p:nvPr>
        </p:nvSpPr>
        <p:spPr/>
        <p:txBody>
          <a:bodyPr/>
          <a:lstStyle/>
          <a:p>
            <a:fld id="{BEC8DA20-AA5F-46C9-B2E1-163A3CFB51F0}" type="slidenum">
              <a:rPr lang="en-US" smtClean="0"/>
              <a:t>‹#›</a:t>
            </a:fld>
            <a:endParaRPr lang="en-US"/>
          </a:p>
        </p:txBody>
      </p:sp>
    </p:spTree>
    <p:extLst>
      <p:ext uri="{BB962C8B-B14F-4D97-AF65-F5344CB8AC3E}">
        <p14:creationId xmlns:p14="http://schemas.microsoft.com/office/powerpoint/2010/main" val="257385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900F98-EA7C-4971-BE9C-0683A7707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8D356F-A572-4B1A-A949-51BEC520D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FFE05-0A3A-4101-B7D6-3B6ED569C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4541A-A8B1-42A6-A4A0-936C463F6DBD}" type="datetimeFigureOut">
              <a:rPr lang="en-US" smtClean="0"/>
              <a:t>8/17/2025</a:t>
            </a:fld>
            <a:endParaRPr lang="en-US"/>
          </a:p>
        </p:txBody>
      </p:sp>
      <p:sp>
        <p:nvSpPr>
          <p:cNvPr id="5" name="Footer Placeholder 4">
            <a:extLst>
              <a:ext uri="{FF2B5EF4-FFF2-40B4-BE49-F238E27FC236}">
                <a16:creationId xmlns:a16="http://schemas.microsoft.com/office/drawing/2014/main" id="{7F5A0D99-1797-4D9E-9C3F-F881DB2907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B793C7-7267-481B-8C30-4755E550D6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8DA20-AA5F-46C9-B2E1-163A3CFB51F0}" type="slidenum">
              <a:rPr lang="en-US" smtClean="0"/>
              <a:t>‹#›</a:t>
            </a:fld>
            <a:endParaRPr lang="en-US"/>
          </a:p>
        </p:txBody>
      </p:sp>
    </p:spTree>
    <p:extLst>
      <p:ext uri="{BB962C8B-B14F-4D97-AF65-F5344CB8AC3E}">
        <p14:creationId xmlns:p14="http://schemas.microsoft.com/office/powerpoint/2010/main" val="390817985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4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jpeg"/><Relationship Id="rId7" Type="http://schemas.openxmlformats.org/officeDocument/2006/relationships/image" Target="../media/image101.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1.png"/><Relationship Id="rId4" Type="http://schemas.openxmlformats.org/officeDocument/2006/relationships/image" Target="../media/image99.jp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g"/><Relationship Id="rId4" Type="http://schemas.openxmlformats.org/officeDocument/2006/relationships/image" Target="../media/image112.jpg"/></Relationships>
</file>

<file path=ppt/slides/_rels/slide5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20.jpg"/><Relationship Id="rId4" Type="http://schemas.openxmlformats.org/officeDocument/2006/relationships/image" Target="../media/image119.jp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3401-CD6D-47FB-BB85-9A2B530609E3}"/>
              </a:ext>
            </a:extLst>
          </p:cNvPr>
          <p:cNvSpPr>
            <a:spLocks noGrp="1"/>
          </p:cNvSpPr>
          <p:nvPr>
            <p:ph type="ctrTitle"/>
          </p:nvPr>
        </p:nvSpPr>
        <p:spPr>
          <a:xfrm>
            <a:off x="1267331" y="3305038"/>
            <a:ext cx="9657338" cy="2261244"/>
          </a:xfrm>
        </p:spPr>
        <p:txBody>
          <a:bodyPr>
            <a:noAutofit/>
          </a:bodyPr>
          <a:lstStyle/>
          <a:p>
            <a:pPr algn="l"/>
            <a:r>
              <a:rPr lang="en-US" sz="2800" b="1" dirty="0">
                <a:latin typeface="Times New Roman" panose="02020603050405020304" pitchFamily="18" charset="0"/>
                <a:cs typeface="Times New Roman" panose="02020603050405020304" pitchFamily="18" charset="0"/>
              </a:rPr>
              <a:t>Date : 17</a:t>
            </a:r>
            <a:r>
              <a:rPr lang="en-US" sz="2800" b="1" baseline="30000" dirty="0">
                <a:latin typeface="Times New Roman" panose="02020603050405020304" pitchFamily="18" charset="0"/>
                <a:cs typeface="Times New Roman" panose="02020603050405020304" pitchFamily="18" charset="0"/>
              </a:rPr>
              <a:t>th</a:t>
            </a:r>
            <a:r>
              <a:rPr lang="en-US" sz="2800" b="1" dirty="0">
                <a:latin typeface="Times New Roman" panose="02020603050405020304" pitchFamily="18" charset="0"/>
                <a:cs typeface="Times New Roman" panose="02020603050405020304" pitchFamily="18" charset="0"/>
              </a:rPr>
              <a:t> August 2025</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Time : 11</a:t>
            </a:r>
            <a:r>
              <a:rPr lang="en-US" sz="2800" b="1" dirty="0">
                <a:latin typeface="Times New Roman" panose="02020603050405020304" pitchFamily="18" charset="0"/>
                <a:cs typeface="Times New Roman" panose="02020603050405020304" pitchFamily="18" charset="0"/>
                <a:sym typeface="Wingdings" panose="05000000000000000000" pitchFamily="2" charset="2"/>
              </a:rPr>
              <a:t>00 </a:t>
            </a:r>
            <a:r>
              <a:rPr lang="en-US" sz="2800" b="1" dirty="0">
                <a:latin typeface="Times New Roman" panose="02020603050405020304" pitchFamily="18" charset="0"/>
                <a:cs typeface="Times New Roman" panose="02020603050405020304" pitchFamily="18" charset="0"/>
              </a:rPr>
              <a:t>AM to 1:00 PM</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Venue: Star Durbar </a:t>
            </a:r>
            <a:r>
              <a:rPr lang="en-US" sz="2800" b="1" dirty="0" err="1">
                <a:latin typeface="Times New Roman" panose="02020603050405020304" pitchFamily="18" charset="0"/>
                <a:cs typeface="Times New Roman" panose="02020603050405020304" pitchFamily="18" charset="0"/>
              </a:rPr>
              <a:t>Balkhu</a:t>
            </a:r>
            <a:r>
              <a:rPr lang="en-US" sz="2800" b="1" dirty="0">
                <a:latin typeface="Times New Roman" panose="02020603050405020304" pitchFamily="18" charset="0"/>
                <a:cs typeface="Times New Roman" panose="02020603050405020304" pitchFamily="18" charset="0"/>
              </a:rPr>
              <a:t>, Kathmandu</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3F4DCBBE-E1F1-49D8-9401-FBFF2DB5F289}"/>
              </a:ext>
            </a:extLst>
          </p:cNvPr>
          <p:cNvSpPr txBox="1">
            <a:spLocks/>
          </p:cNvSpPr>
          <p:nvPr/>
        </p:nvSpPr>
        <p:spPr>
          <a:xfrm>
            <a:off x="1717040" y="4308657"/>
            <a:ext cx="9144000" cy="14695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220A9D5F-A562-4589-AEA5-D1FE1DEF58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26280" y="0"/>
            <a:ext cx="4227326" cy="1752283"/>
          </a:xfrm>
          <a:prstGeom prst="rect">
            <a:avLst/>
          </a:prstGeom>
          <a:solidFill>
            <a:sysClr val="window" lastClr="FFFFFF"/>
          </a:solidFill>
        </p:spPr>
      </p:pic>
      <p:sp>
        <p:nvSpPr>
          <p:cNvPr id="10" name="Rectangle 9">
            <a:extLst>
              <a:ext uri="{FF2B5EF4-FFF2-40B4-BE49-F238E27FC236}">
                <a16:creationId xmlns:a16="http://schemas.microsoft.com/office/drawing/2014/main" id="{0985CCEE-69A9-473E-9BD2-04660C9FCFFC}"/>
              </a:ext>
            </a:extLst>
          </p:cNvPr>
          <p:cNvSpPr/>
          <p:nvPr/>
        </p:nvSpPr>
        <p:spPr>
          <a:xfrm>
            <a:off x="2272909" y="4808088"/>
            <a:ext cx="7839221" cy="693105"/>
          </a:xfrm>
          <a:prstGeom prst="rect">
            <a:avLst/>
          </a:prstGeom>
        </p:spPr>
        <p:txBody>
          <a:bodyPr wrap="square" lIns="76803" tIns="38401" rIns="76803" bIns="38401" anchor="ctr">
            <a:spAutoFit/>
          </a:bodyPr>
          <a:lstStyle/>
          <a:p>
            <a:pPr algn="ctr"/>
            <a:r>
              <a:rPr lang="en-US" sz="2000" b="1" dirty="0">
                <a:latin typeface="Preeti" pitchFamily="2" charset="0"/>
              </a:rPr>
              <a:t> </a:t>
            </a:r>
            <a:endParaRPr lang="en-US" dirty="0">
              <a:latin typeface="Preeti" pitchFamily="2" charset="0"/>
            </a:endParaRPr>
          </a:p>
          <a:p>
            <a:pPr algn="ctr"/>
            <a:endParaRPr lang="en-US" sz="2000" dirty="0"/>
          </a:p>
        </p:txBody>
      </p:sp>
      <p:sp>
        <p:nvSpPr>
          <p:cNvPr id="11" name="TextBox 10">
            <a:extLst>
              <a:ext uri="{FF2B5EF4-FFF2-40B4-BE49-F238E27FC236}">
                <a16:creationId xmlns:a16="http://schemas.microsoft.com/office/drawing/2014/main" id="{B3AE089D-5841-414C-9CF1-23DB050CC02B}"/>
              </a:ext>
            </a:extLst>
          </p:cNvPr>
          <p:cNvSpPr txBox="1"/>
          <p:nvPr/>
        </p:nvSpPr>
        <p:spPr>
          <a:xfrm>
            <a:off x="1121434" y="2464180"/>
            <a:ext cx="10326648" cy="631550"/>
          </a:xfrm>
          <a:prstGeom prst="rect">
            <a:avLst/>
          </a:prstGeom>
          <a:noFill/>
        </p:spPr>
        <p:txBody>
          <a:bodyPr wrap="square" lIns="76803" tIns="38401" rIns="76803" bIns="38401" rtlCol="0" anchor="ctr">
            <a:spAutoFit/>
          </a:bodyPr>
          <a:lstStyle/>
          <a:p>
            <a:pPr algn="ctr"/>
            <a:r>
              <a:rPr lang="en-US" sz="3600" b="1" dirty="0">
                <a:solidFill>
                  <a:srgbClr val="0070C0"/>
                </a:solidFill>
                <a:latin typeface="Times" pitchFamily="18" charset="0"/>
                <a:cs typeface="Times" pitchFamily="18" charset="0"/>
              </a:rPr>
              <a:t>19</a:t>
            </a:r>
            <a:r>
              <a:rPr lang="en-US" sz="3600" b="1" baseline="30000" dirty="0">
                <a:solidFill>
                  <a:srgbClr val="0070C0"/>
                </a:solidFill>
                <a:latin typeface="Times" pitchFamily="18" charset="0"/>
                <a:cs typeface="Times" pitchFamily="18" charset="0"/>
              </a:rPr>
              <a:t>th</a:t>
            </a:r>
            <a:r>
              <a:rPr lang="en-US" sz="3600" b="1" dirty="0">
                <a:solidFill>
                  <a:srgbClr val="0070C0"/>
                </a:solidFill>
                <a:latin typeface="Times" pitchFamily="18" charset="0"/>
                <a:cs typeface="Times" pitchFamily="18" charset="0"/>
              </a:rPr>
              <a:t> GENERAL ASSEMBLY MEETING-2081/2082</a:t>
            </a:r>
            <a:endParaRPr lang="en-US" sz="4000" b="1" dirty="0">
              <a:solidFill>
                <a:srgbClr val="0070C0"/>
              </a:solidFill>
              <a:latin typeface="Times" pitchFamily="18" charset="0"/>
              <a:cs typeface="Times" pitchFamily="18" charset="0"/>
            </a:endParaRPr>
          </a:p>
        </p:txBody>
      </p:sp>
      <p:sp>
        <p:nvSpPr>
          <p:cNvPr id="3" name="Rectangle 2">
            <a:extLst>
              <a:ext uri="{FF2B5EF4-FFF2-40B4-BE49-F238E27FC236}">
                <a16:creationId xmlns:a16="http://schemas.microsoft.com/office/drawing/2014/main" id="{F70DECF5-D08E-0CEA-D116-0F11FDA19B55}"/>
              </a:ext>
            </a:extLst>
          </p:cNvPr>
          <p:cNvSpPr/>
          <p:nvPr/>
        </p:nvSpPr>
        <p:spPr>
          <a:xfrm>
            <a:off x="7953553" y="5253487"/>
            <a:ext cx="3383074" cy="8122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Participation : Physical</a:t>
            </a:r>
          </a:p>
        </p:txBody>
      </p:sp>
    </p:spTree>
    <p:extLst>
      <p:ext uri="{BB962C8B-B14F-4D97-AF65-F5344CB8AC3E}">
        <p14:creationId xmlns:p14="http://schemas.microsoft.com/office/powerpoint/2010/main" val="187611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5C1F8E-0F0F-8A22-4315-CFC498EAA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7FBB5-80CC-15EA-80A6-9971ABFEF8B7}"/>
              </a:ext>
            </a:extLst>
          </p:cNvPr>
          <p:cNvSpPr>
            <a:spLocks noGrp="1"/>
          </p:cNvSpPr>
          <p:nvPr>
            <p:ph type="title"/>
          </p:nvPr>
        </p:nvSpPr>
        <p:spPr>
          <a:xfrm>
            <a:off x="596661" y="879896"/>
            <a:ext cx="2146540" cy="1250829"/>
          </a:xfrm>
        </p:spPr>
        <p:txBody>
          <a:bodyPr anchor="t">
            <a:normAutofit/>
          </a:bodyPr>
          <a:lstStyle/>
          <a:p>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Introduction/Background</a:t>
            </a:r>
          </a:p>
        </p:txBody>
      </p:sp>
      <p:pic>
        <p:nvPicPr>
          <p:cNvPr id="4" name="Picture 3">
            <a:extLst>
              <a:ext uri="{FF2B5EF4-FFF2-40B4-BE49-F238E27FC236}">
                <a16:creationId xmlns:a16="http://schemas.microsoft.com/office/drawing/2014/main" id="{6384BF34-1BFB-9592-8F55-38E80BFE5A5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56067" y="62678"/>
            <a:ext cx="2582892" cy="695995"/>
          </a:xfrm>
          <a:prstGeom prst="rect">
            <a:avLst/>
          </a:prstGeom>
          <a:solidFill>
            <a:sysClr val="window" lastClr="FFFFFF"/>
          </a:solidFill>
        </p:spPr>
      </p:pic>
      <p:sp>
        <p:nvSpPr>
          <p:cNvPr id="3" name="Content Placeholder 2">
            <a:extLst>
              <a:ext uri="{FF2B5EF4-FFF2-40B4-BE49-F238E27FC236}">
                <a16:creationId xmlns:a16="http://schemas.microsoft.com/office/drawing/2014/main" id="{D4A6DE8B-9529-ABBA-9AD3-02ECB2FB06ED}"/>
              </a:ext>
            </a:extLst>
          </p:cNvPr>
          <p:cNvSpPr>
            <a:spLocks noGrp="1"/>
          </p:cNvSpPr>
          <p:nvPr>
            <p:ph idx="1"/>
          </p:nvPr>
        </p:nvSpPr>
        <p:spPr>
          <a:xfrm>
            <a:off x="2872880" y="1035843"/>
            <a:ext cx="8480919" cy="4945857"/>
          </a:xfrm>
        </p:spPr>
        <p:txBody>
          <a:bodyPr>
            <a:normAutofit fontScale="70000" lnSpcReduction="20000"/>
          </a:bodyPr>
          <a:lstStyle/>
          <a:p>
            <a:pPr marL="0" indent="0" algn="just" defTabSz="685800">
              <a:buNone/>
            </a:pPr>
            <a:r>
              <a:rPr lang="en-US" sz="2900" dirty="0">
                <a:latin typeface="Times New Roman" panose="02020603050405020304" pitchFamily="18" charset="0"/>
                <a:cs typeface="Times New Roman" panose="02020603050405020304" pitchFamily="18" charset="0"/>
              </a:rPr>
              <a:t>The main thematic areas of intervention for Good Neighbors Nepal (GNN) include:</a:t>
            </a:r>
          </a:p>
          <a:p>
            <a:pPr marL="0" indent="0" algn="just" defTabSz="685800">
              <a:buNone/>
            </a:pPr>
            <a:r>
              <a:rPr lang="en-US" sz="2900" dirty="0">
                <a:latin typeface="Times New Roman" panose="02020603050405020304" pitchFamily="18" charset="0"/>
                <a:cs typeface="Times New Roman" panose="02020603050405020304" pitchFamily="18" charset="0"/>
              </a:rPr>
              <a:t>Livelihood: Focused on improving the economic conditions and resilience of communities through programs related to nutrition and sustainable livelihood.</a:t>
            </a:r>
          </a:p>
          <a:p>
            <a:pPr marL="0" indent="0" algn="just" defTabSz="685800">
              <a:buNone/>
            </a:pPr>
            <a:r>
              <a:rPr lang="en-US" sz="2900" dirty="0">
                <a:latin typeface="Times New Roman" panose="02020603050405020304" pitchFamily="18" charset="0"/>
                <a:cs typeface="Times New Roman" panose="02020603050405020304" pitchFamily="18" charset="0"/>
              </a:rPr>
              <a:t>Health: Aimed at enhancing health services, maternal and child health, and nutritional awareness within communities.</a:t>
            </a:r>
          </a:p>
          <a:p>
            <a:pPr marL="0" indent="0" algn="just" defTabSz="685800">
              <a:buNone/>
            </a:pPr>
            <a:r>
              <a:rPr lang="en-US" sz="2900" dirty="0">
                <a:latin typeface="Times New Roman" panose="02020603050405020304" pitchFamily="18" charset="0"/>
                <a:cs typeface="Times New Roman" panose="02020603050405020304" pitchFamily="18" charset="0"/>
              </a:rPr>
              <a:t>WASH (Water, Sanitation, and Hygiene): Promoting better sanitation and hygiene practices to improve community health standards.</a:t>
            </a:r>
          </a:p>
          <a:p>
            <a:pPr marL="0" indent="0" algn="just" defTabSz="685800">
              <a:buNone/>
            </a:pPr>
            <a:r>
              <a:rPr lang="en-US" sz="2900" dirty="0">
                <a:latin typeface="Times New Roman" panose="02020603050405020304" pitchFamily="18" charset="0"/>
                <a:cs typeface="Times New Roman" panose="02020603050405020304" pitchFamily="18" charset="0"/>
              </a:rPr>
              <a:t>Education: Engaging in both formal and non-formal education initiatives, early childhood development programs, and vocational training to empower communities.</a:t>
            </a:r>
          </a:p>
          <a:p>
            <a:pPr marL="0" indent="0" algn="just" defTabSz="685800">
              <a:buNone/>
            </a:pPr>
            <a:r>
              <a:rPr lang="en-US" sz="2900" dirty="0">
                <a:latin typeface="Times New Roman" panose="02020603050405020304" pitchFamily="18" charset="0"/>
                <a:cs typeface="Times New Roman" panose="02020603050405020304" pitchFamily="18" charset="0"/>
              </a:rPr>
              <a:t>Cross-Cutting Issues: Including network building and partnerships, emergency response and disaster risk reduction, gender equality, social inclusion, and advocacy efforts to support broader community development goals.</a:t>
            </a:r>
          </a:p>
          <a:p>
            <a:pPr marL="0" indent="0" algn="just" defTabSz="685800">
              <a:buNone/>
            </a:pPr>
            <a:endParaRPr lang="en-US" sz="2900" dirty="0">
              <a:latin typeface="Times New Roman" panose="02020603050405020304" pitchFamily="18" charset="0"/>
              <a:cs typeface="Times New Roman" panose="02020603050405020304" pitchFamily="18" charset="0"/>
            </a:endParaRPr>
          </a:p>
          <a:p>
            <a:pPr marL="0" indent="0" algn="just" defTabSz="685800">
              <a:buNone/>
            </a:pPr>
            <a:r>
              <a:rPr lang="en-US" sz="2900" dirty="0">
                <a:latin typeface="Times New Roman" panose="02020603050405020304" pitchFamily="18" charset="0"/>
                <a:cs typeface="Times New Roman" panose="02020603050405020304" pitchFamily="18" charset="0"/>
              </a:rPr>
              <a:t>These areas are designed to work synergistically to transform communities towards sustainable development.</a:t>
            </a:r>
          </a:p>
          <a:p>
            <a:pPr marL="0" indent="0" defTabSz="685800">
              <a:buNone/>
            </a:pPr>
            <a:endParaRPr lang="en-US" sz="2900" b="1"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634D8D20-AF49-EF34-C339-E21D12D36B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62477C3C-54A4-896C-5579-51D0DC84A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CD4B73-61CD-0C76-1A9E-48F5C5AF3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123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527504" y="888150"/>
            <a:ext cx="2457236" cy="2734943"/>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Nutrition&amp; Resilience Livelihood Project </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537504" y="80383"/>
            <a:ext cx="2531134" cy="652862"/>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3321170" y="1035843"/>
            <a:ext cx="8195093" cy="5209682"/>
          </a:xfrm>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 Children well nourished</a:t>
            </a:r>
            <a:r>
              <a:rPr lang="en-US" b="1" dirty="0">
                <a:latin typeface="Times New Roman" panose="02020603050405020304" pitchFamily="18" charset="0"/>
                <a:cs typeface="Times New Roman" panose="02020603050405020304" pitchFamily="18" charset="0"/>
              </a:rPr>
              <a:t>.</a:t>
            </a:r>
          </a:p>
          <a:p>
            <a:pPr marL="0" indent="0">
              <a:buNone/>
            </a:pPr>
            <a:r>
              <a:rPr lang="en-US" b="1" dirty="0">
                <a:latin typeface="Times New Roman" panose="02020603050405020304" pitchFamily="18" charset="0"/>
                <a:cs typeface="Times New Roman" panose="02020603050405020304" pitchFamily="18" charset="0"/>
              </a:rPr>
              <a:t>Main Objectives :</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Improved maternal and child nutrition.</a:t>
            </a:r>
          </a:p>
          <a:p>
            <a:r>
              <a:rPr lang="en-US" dirty="0">
                <a:latin typeface="Times New Roman" panose="02020603050405020304" pitchFamily="18" charset="0"/>
                <a:cs typeface="Times New Roman" panose="02020603050405020304" pitchFamily="18" charset="0"/>
              </a:rPr>
              <a:t>Children are protected from childhood illness. </a:t>
            </a:r>
          </a:p>
          <a:p>
            <a:r>
              <a:rPr lang="en-US" dirty="0">
                <a:latin typeface="Times New Roman" panose="02020603050405020304" pitchFamily="18" charset="0"/>
                <a:cs typeface="Times New Roman" panose="02020603050405020304" pitchFamily="18" charset="0"/>
              </a:rPr>
              <a:t>Increased families access to improve food security and nutrition.</a:t>
            </a:r>
          </a:p>
          <a:p>
            <a:r>
              <a:rPr lang="en-US" dirty="0">
                <a:latin typeface="Times New Roman" panose="02020603050405020304" pitchFamily="18" charset="0"/>
                <a:cs typeface="Times New Roman" panose="02020603050405020304" pitchFamily="18" charset="0"/>
              </a:rPr>
              <a:t>Improved and established family income adequacy. </a:t>
            </a:r>
          </a:p>
          <a:p>
            <a:pPr marL="0" indent="0">
              <a:buNone/>
            </a:pPr>
            <a:r>
              <a:rPr lang="en-US" b="1" dirty="0">
                <a:latin typeface="Times New Roman" panose="02020603050405020304" pitchFamily="18" charset="0"/>
                <a:cs typeface="Times New Roman" panose="02020603050405020304" pitchFamily="18" charset="0"/>
              </a:rPr>
              <a:t>Project Area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Municipality &amp; Kathmandu-16</a:t>
            </a:r>
          </a:p>
          <a:p>
            <a:pPr marL="0" indent="0">
              <a:buNone/>
            </a:pPr>
            <a:r>
              <a:rPr lang="en-US" b="1" dirty="0">
                <a:latin typeface="Times New Roman" panose="02020603050405020304" pitchFamily="18" charset="0"/>
                <a:cs typeface="Times New Roman" panose="02020603050405020304" pitchFamily="18" charset="0"/>
              </a:rPr>
              <a:t>Project Time :</a:t>
            </a:r>
            <a:r>
              <a:rPr lang="en-US" dirty="0">
                <a:latin typeface="Times New Roman" panose="02020603050405020304" pitchFamily="18" charset="0"/>
                <a:cs typeface="Times New Roman" panose="02020603050405020304" pitchFamily="18" charset="0"/>
              </a:rPr>
              <a:t>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Oct. 2020 to 30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Sept. 2025</a:t>
            </a:r>
          </a:p>
          <a:p>
            <a:pPr marL="0" indent="0">
              <a:buNone/>
            </a:pPr>
            <a:r>
              <a:rPr lang="en-US" b="1" dirty="0">
                <a:latin typeface="Times New Roman" panose="02020603050405020304" pitchFamily="18" charset="0"/>
                <a:cs typeface="Times New Roman" panose="02020603050405020304" pitchFamily="18" charset="0"/>
              </a:rPr>
              <a:t>Total Allocated Budget :</a:t>
            </a:r>
            <a:r>
              <a:rPr lang="en-US" dirty="0">
                <a:latin typeface="Times New Roman" panose="02020603050405020304" pitchFamily="18" charset="0"/>
                <a:cs typeface="Times New Roman" panose="02020603050405020304" pitchFamily="18" charset="0"/>
              </a:rPr>
              <a:t> NPR 248,00,000 (Yearly) </a:t>
            </a:r>
          </a:p>
          <a:p>
            <a:pPr marL="0" indent="0">
              <a:buNone/>
            </a:pPr>
            <a:r>
              <a:rPr lang="en-US" b="1" dirty="0">
                <a:latin typeface="Times New Roman" panose="02020603050405020304" pitchFamily="18" charset="0"/>
                <a:cs typeface="Times New Roman" panose="02020603050405020304" pitchFamily="18" charset="0"/>
              </a:rPr>
              <a:t>Target Beneficiaries :</a:t>
            </a:r>
            <a:r>
              <a:rPr lang="en-US" dirty="0">
                <a:latin typeface="Times New Roman" panose="02020603050405020304" pitchFamily="18" charset="0"/>
                <a:cs typeface="Times New Roman" panose="02020603050405020304" pitchFamily="18" charset="0"/>
              </a:rPr>
              <a:t> 3000</a:t>
            </a:r>
          </a:p>
          <a:p>
            <a:pPr marL="0" indent="0">
              <a:buNone/>
            </a:pPr>
            <a:r>
              <a:rPr lang="en-US" b="1" dirty="0">
                <a:latin typeface="Times New Roman" panose="02020603050405020304" pitchFamily="18" charset="0"/>
                <a:cs typeface="Times New Roman" panose="02020603050405020304" pitchFamily="18" charset="0"/>
              </a:rPr>
              <a:t>Total Human Resources:</a:t>
            </a:r>
            <a:r>
              <a:rPr lang="en-US" dirty="0">
                <a:latin typeface="Times New Roman" panose="02020603050405020304" pitchFamily="18" charset="0"/>
                <a:cs typeface="Times New Roman" panose="02020603050405020304" pitchFamily="18" charset="0"/>
              </a:rPr>
              <a:t> 11</a:t>
            </a:r>
          </a:p>
          <a:p>
            <a:pPr marL="0" indent="0" defTabSz="685800">
              <a:buNone/>
            </a:pPr>
            <a:endParaRPr lang="en-US" sz="2600" b="1" dirty="0">
              <a:latin typeface="Times New Roman" panose="02020603050405020304" pitchFamily="18" charset="0"/>
              <a:cs typeface="Times New Roman" panose="02020603050405020304" pitchFamily="18" charset="0"/>
            </a:endParaRPr>
          </a:p>
          <a:p>
            <a:pPr marL="0" indent="0">
              <a:buNone/>
            </a:pPr>
            <a:endParaRPr lang="en-US" sz="19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9701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33F090-B7ED-D483-69C0-930841311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D78AD-DA3B-B275-BBD9-DFA4D9BF7D32}"/>
              </a:ext>
            </a:extLst>
          </p:cNvPr>
          <p:cNvSpPr>
            <a:spLocks noGrp="1"/>
          </p:cNvSpPr>
          <p:nvPr>
            <p:ph type="title"/>
          </p:nvPr>
        </p:nvSpPr>
        <p:spPr>
          <a:xfrm>
            <a:off x="527504" y="888150"/>
            <a:ext cx="2767788" cy="2540849"/>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Nutrition &amp;Resilience Livelihood Project </a:t>
            </a:r>
          </a:p>
        </p:txBody>
      </p:sp>
      <p:pic>
        <p:nvPicPr>
          <p:cNvPr id="4" name="Picture 3">
            <a:extLst>
              <a:ext uri="{FF2B5EF4-FFF2-40B4-BE49-F238E27FC236}">
                <a16:creationId xmlns:a16="http://schemas.microsoft.com/office/drawing/2014/main" id="{297B2DD5-9067-82F8-7069-7F9B9DB73C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537504" y="80383"/>
            <a:ext cx="2531134" cy="652862"/>
          </a:xfrm>
          <a:prstGeom prst="rect">
            <a:avLst/>
          </a:prstGeom>
          <a:solidFill>
            <a:sysClr val="window" lastClr="FFFFFF"/>
          </a:solidFill>
        </p:spPr>
      </p:pic>
      <p:sp>
        <p:nvSpPr>
          <p:cNvPr id="3" name="Content Placeholder 2">
            <a:extLst>
              <a:ext uri="{FF2B5EF4-FFF2-40B4-BE49-F238E27FC236}">
                <a16:creationId xmlns:a16="http://schemas.microsoft.com/office/drawing/2014/main" id="{025AC378-5C43-A1B7-FBD5-B030AC5F29F8}"/>
              </a:ext>
            </a:extLst>
          </p:cNvPr>
          <p:cNvSpPr>
            <a:spLocks noGrp="1"/>
          </p:cNvSpPr>
          <p:nvPr>
            <p:ph idx="1"/>
          </p:nvPr>
        </p:nvSpPr>
        <p:spPr>
          <a:xfrm>
            <a:off x="4433976" y="1035843"/>
            <a:ext cx="7082287" cy="4945857"/>
          </a:xfrm>
        </p:spPr>
        <p:txBody>
          <a:bodyPr>
            <a:normAutofit fontScale="92500" lnSpcReduction="20000"/>
          </a:bodyPr>
          <a:lstStyle/>
          <a:p>
            <a:pPr lvl="0" algn="just"/>
            <a:r>
              <a:rPr lang="en-US" dirty="0">
                <a:latin typeface="Times New Roman" panose="02020603050405020304" pitchFamily="18" charset="0"/>
                <a:cs typeface="Times New Roman" panose="02020603050405020304" pitchFamily="18" charset="0"/>
              </a:rPr>
              <a:t>Good Neighbors Nepal is running WVIN Urban Programming since 2020 October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with a clear commitment of reaching the most vulnerable children in Kathmandu Valley. </a:t>
            </a:r>
          </a:p>
          <a:p>
            <a:pPr lvl="0" algn="just"/>
            <a:r>
              <a:rPr lang="en-US" dirty="0">
                <a:latin typeface="Times New Roman" panose="02020603050405020304" pitchFamily="18" charset="0"/>
                <a:cs typeface="Times New Roman" panose="02020603050405020304" pitchFamily="18" charset="0"/>
              </a:rPr>
              <a:t>The program aims to contribute towards achieving WV’s</a:t>
            </a:r>
            <a:r>
              <a:rPr lang="en-US" b="1" i="1" dirty="0">
                <a:latin typeface="Times New Roman" panose="02020603050405020304" pitchFamily="18" charset="0"/>
                <a:cs typeface="Times New Roman" panose="02020603050405020304" pitchFamily="18" charset="0"/>
              </a:rPr>
              <a:t> Child Wellbeing</a:t>
            </a:r>
            <a:r>
              <a:rPr lang="en-US" dirty="0">
                <a:latin typeface="Times New Roman" panose="02020603050405020304" pitchFamily="18" charset="0"/>
                <a:cs typeface="Times New Roman" panose="02020603050405020304" pitchFamily="18" charset="0"/>
              </a:rPr>
              <a:t> Aspiration that children enjoy good health, children are cared for, protected and participating and the enabling objective for parents to provide well for their children. </a:t>
            </a:r>
          </a:p>
          <a:p>
            <a:pPr lvl="0" algn="just"/>
            <a:r>
              <a:rPr lang="en-US" dirty="0">
                <a:latin typeface="Times New Roman" panose="02020603050405020304" pitchFamily="18" charset="0"/>
                <a:cs typeface="Times New Roman" panose="02020603050405020304" pitchFamily="18" charset="0"/>
              </a:rPr>
              <a:t>It has been realized that extreme poverty, Child Labor, Children facing violence, exploitation, abuse etc. are major vulnerabilities persisting in the urban area. </a:t>
            </a:r>
            <a:r>
              <a:rPr lang="en-US" b="1" i="1" dirty="0">
                <a:latin typeface="Times New Roman" panose="02020603050405020304" pitchFamily="18" charset="0"/>
                <a:cs typeface="Times New Roman" panose="02020603050405020304" pitchFamily="18" charset="0"/>
              </a:rPr>
              <a:t>Such as to address the issues, during this new strategy cycle (FY 21-25);</a:t>
            </a:r>
            <a:r>
              <a:rPr lang="en-US" dirty="0">
                <a:latin typeface="Times New Roman" panose="02020603050405020304" pitchFamily="18" charset="0"/>
                <a:cs typeface="Times New Roman" panose="02020603050405020304" pitchFamily="18" charset="0"/>
              </a:rPr>
              <a:t> </a:t>
            </a:r>
          </a:p>
          <a:p>
            <a:pPr marL="0" indent="0" defTabSz="685800">
              <a:buNone/>
            </a:pPr>
            <a:endParaRPr lang="en-US" sz="1900" b="1" dirty="0">
              <a:latin typeface="Times New Roman" panose="02020603050405020304" pitchFamily="18" charset="0"/>
              <a:cs typeface="Times New Roman" panose="02020603050405020304" pitchFamily="18" charset="0"/>
            </a:endParaRPr>
          </a:p>
          <a:p>
            <a:pPr marL="0" indent="0">
              <a:buNone/>
            </a:pPr>
            <a:endParaRPr lang="en-US" sz="19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E78D6ACD-D103-6DFA-E688-A7D27AD8B6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66530D65-4079-CFF6-F696-1C071207C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9B016F-3558-9284-1657-64BAA2B2E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1258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Nutrition &amp; Resilience Livelihood Project </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91345" y="131484"/>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3881888" y="1035843"/>
            <a:ext cx="7471912" cy="4945857"/>
          </a:xfrm>
        </p:spPr>
        <p:txBody>
          <a:bodyPr>
            <a:normAutofit fontScale="85000" lnSpcReduction="20000"/>
          </a:bodyPr>
          <a:lstStyle/>
          <a:p>
            <a:pPr lvl="0" algn="just"/>
            <a:r>
              <a:rPr lang="en-US" dirty="0">
                <a:latin typeface="Times New Roman" panose="02020603050405020304" pitchFamily="18" charset="0"/>
                <a:cs typeface="Times New Roman" panose="02020603050405020304" pitchFamily="18" charset="0"/>
              </a:rPr>
              <a:t>Urban AP is implementing technical Programs e.g.  </a:t>
            </a:r>
            <a:r>
              <a:rPr lang="en-US" b="1" i="1" dirty="0">
                <a:latin typeface="Times New Roman" panose="02020603050405020304" pitchFamily="18" charset="0"/>
                <a:cs typeface="Times New Roman" panose="02020603050405020304" pitchFamily="18" charset="0"/>
              </a:rPr>
              <a:t>Nutrition and Resilient Livelihood (NRL) and Building Secure Livelihood (BSL)</a:t>
            </a:r>
            <a:r>
              <a:rPr lang="en-US" dirty="0">
                <a:latin typeface="Times New Roman" panose="02020603050405020304" pitchFamily="18" charset="0"/>
                <a:cs typeface="Times New Roman" panose="02020603050405020304" pitchFamily="18" charset="0"/>
              </a:rPr>
              <a:t>, a core project model, intends to build the resilience of families and communities where there are children without adequate care, are deprived from education, have been living in poor living conditions. FY2024 has completed and FY25 will start from Oct. NRL Project has focused to Most Vulnerable Family (MVF) and Registered Child (RC) families.  </a:t>
            </a:r>
          </a:p>
          <a:p>
            <a:pPr algn="just"/>
            <a:r>
              <a:rPr lang="en-US" dirty="0">
                <a:latin typeface="Times New Roman" panose="02020603050405020304" pitchFamily="18" charset="0"/>
                <a:cs typeface="Times New Roman" panose="02020603050405020304" pitchFamily="18" charset="0"/>
              </a:rPr>
              <a:t>In addition to the regular technical project activities, </a:t>
            </a:r>
            <a:r>
              <a:rPr lang="en-US" b="1" i="1" dirty="0">
                <a:latin typeface="Times New Roman" panose="02020603050405020304" pitchFamily="18" charset="0"/>
                <a:cs typeface="Times New Roman" panose="02020603050405020304" pitchFamily="18" charset="0"/>
              </a:rPr>
              <a:t>Business recovery support, Agri-input support, Vocational Training (Boutique), Climate Field School (Tomato and </a:t>
            </a:r>
            <a:r>
              <a:rPr lang="en-US" b="1" i="1" dirty="0" err="1">
                <a:latin typeface="Times New Roman" panose="02020603050405020304" pitchFamily="18" charset="0"/>
                <a:cs typeface="Times New Roman" panose="02020603050405020304" pitchFamily="18" charset="0"/>
              </a:rPr>
              <a:t>Bhatamase</a:t>
            </a:r>
            <a:r>
              <a:rPr lang="en-US" b="1" i="1" dirty="0">
                <a:latin typeface="Times New Roman" panose="02020603050405020304" pitchFamily="18" charset="0"/>
                <a:cs typeface="Times New Roman" panose="02020603050405020304" pitchFamily="18" charset="0"/>
              </a:rPr>
              <a:t>),Smart subsidy interventions were implemented to minimize hungriness of most vulnerable families.</a:t>
            </a:r>
            <a:r>
              <a:rPr lang="en-US" dirty="0">
                <a:latin typeface="Times New Roman" panose="02020603050405020304" pitchFamily="18" charset="0"/>
                <a:cs typeface="Times New Roman" panose="02020603050405020304" pitchFamily="18" charset="0"/>
              </a:rPr>
              <a:t> Most of the vulnerable HHs was unable to continue their daily wages, the income of small business owners was affected. </a:t>
            </a:r>
            <a:endParaRPr lang="en-US" sz="17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146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1C305-CB44-CFD8-F8A5-0C22185CF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83781-F0A1-AD9D-FF17-C9F81A0BCA79}"/>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1A4961FB-1B88-BA3F-FC22-FCC628F93FD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91345" y="131484"/>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D71F6A0C-4BFF-8B3E-0793-63C95E6A2D20}"/>
              </a:ext>
            </a:extLst>
          </p:cNvPr>
          <p:cNvSpPr>
            <a:spLocks noGrp="1"/>
          </p:cNvSpPr>
          <p:nvPr>
            <p:ph idx="1"/>
          </p:nvPr>
        </p:nvSpPr>
        <p:spPr>
          <a:xfrm>
            <a:off x="3881888" y="1035843"/>
            <a:ext cx="7471912" cy="4945857"/>
          </a:xfrm>
        </p:spPr>
        <p:txBody>
          <a:bodyPr>
            <a:noAutofit/>
          </a:bodyPr>
          <a:lstStyle/>
          <a:p>
            <a:pPr marL="0" indent="0" algn="just">
              <a:buNone/>
            </a:pPr>
            <a:r>
              <a:rPr lang="en-US" sz="2600" u="sng" dirty="0">
                <a:latin typeface="Times New Roman" panose="02020603050405020304" pitchFamily="18" charset="0"/>
                <a:cs typeface="Times New Roman" panose="02020603050405020304" pitchFamily="18" charset="0"/>
              </a:rPr>
              <a:t>Business Recovery Support</a:t>
            </a:r>
            <a:r>
              <a:rPr lang="en-US" sz="2600" dirty="0">
                <a:latin typeface="Times New Roman" panose="02020603050405020304" pitchFamily="18" charset="0"/>
                <a:cs typeface="Times New Roman" panose="02020603050405020304" pitchFamily="18" charset="0"/>
              </a:rPr>
              <a:t> </a:t>
            </a:r>
          </a:p>
          <a:p>
            <a:pPr lvl="1" algn="just"/>
            <a:r>
              <a:rPr lang="en-US" sz="2600" dirty="0">
                <a:latin typeface="Times New Roman" panose="02020603050405020304" pitchFamily="18" charset="0"/>
                <a:cs typeface="Times New Roman" panose="02020603050405020304" pitchFamily="18" charset="0"/>
              </a:rPr>
              <a:t>Provided business start-up and recovery support to 49 households (21 PWDs, 40 MVFs) impacted by economic challenges, including COVID-19.</a:t>
            </a:r>
          </a:p>
          <a:p>
            <a:pPr lvl="1" algn="just"/>
            <a:r>
              <a:rPr lang="en-US" sz="2600" dirty="0">
                <a:latin typeface="Times New Roman" panose="02020603050405020304" pitchFamily="18" charset="0"/>
                <a:cs typeface="Times New Roman" panose="02020603050405020304" pitchFamily="18" charset="0"/>
              </a:rPr>
              <a:t>Support items included grocery supplies, textiles, machinery, and household construction materials.</a:t>
            </a:r>
          </a:p>
          <a:p>
            <a:pPr lvl="1" algn="just"/>
            <a:r>
              <a:rPr lang="en-US" sz="2600" dirty="0">
                <a:latin typeface="Times New Roman" panose="02020603050405020304" pitchFamily="18" charset="0"/>
                <a:cs typeface="Times New Roman" panose="02020603050405020304" pitchFamily="18" charset="0"/>
              </a:rPr>
              <a:t>Restoration of business operations leading to increased household income by NRs. 3,000–5,000, improved financial stability enabling better access to food, education, and healthcare, enhanced confidence and motivation to expand livelihood activities, and creation of additional income sources through diversified business opportunities.</a:t>
            </a:r>
          </a:p>
        </p:txBody>
      </p:sp>
      <p:grpSp>
        <p:nvGrpSpPr>
          <p:cNvPr id="11" name="Group 10">
            <a:extLst>
              <a:ext uri="{FF2B5EF4-FFF2-40B4-BE49-F238E27FC236}">
                <a16:creationId xmlns:a16="http://schemas.microsoft.com/office/drawing/2014/main" id="{04B57218-7E93-A6D4-0D56-2A7762FF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2754C262-C9A2-EDAF-9007-4FBF9BB78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AC800B-76D0-77CE-EB56-7C371599C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Image 1" descr="A person and a child sitting on a bed of clothes&#10;&#10;AI-generated content may be incorrect.">
            <a:extLst>
              <a:ext uri="{FF2B5EF4-FFF2-40B4-BE49-F238E27FC236}">
                <a16:creationId xmlns:a16="http://schemas.microsoft.com/office/drawing/2014/main" id="{CB97EB12-27B5-3339-D942-B875D957B6C9}"/>
              </a:ext>
            </a:extLst>
          </p:cNvPr>
          <p:cNvPicPr>
            <a:picLocks/>
          </p:cNvPicPr>
          <p:nvPr/>
        </p:nvPicPr>
        <p:blipFill>
          <a:blip r:embed="rId3" cstate="print"/>
          <a:stretch>
            <a:fillRect/>
          </a:stretch>
        </p:blipFill>
        <p:spPr>
          <a:xfrm>
            <a:off x="838200" y="2244840"/>
            <a:ext cx="2588644" cy="1600200"/>
          </a:xfrm>
          <a:prstGeom prst="rect">
            <a:avLst/>
          </a:prstGeom>
        </p:spPr>
      </p:pic>
      <p:pic>
        <p:nvPicPr>
          <p:cNvPr id="7" name="Image 2" descr="A person working on a piece of fabric&#10;&#10;AI-generated content may be incorrect.">
            <a:extLst>
              <a:ext uri="{FF2B5EF4-FFF2-40B4-BE49-F238E27FC236}">
                <a16:creationId xmlns:a16="http://schemas.microsoft.com/office/drawing/2014/main" id="{5CADECC5-FAC0-4FD1-4886-765A49E4C71B}"/>
              </a:ext>
            </a:extLst>
          </p:cNvPr>
          <p:cNvPicPr>
            <a:picLocks/>
          </p:cNvPicPr>
          <p:nvPr/>
        </p:nvPicPr>
        <p:blipFill>
          <a:blip r:embed="rId4" cstate="print"/>
          <a:stretch>
            <a:fillRect/>
          </a:stretch>
        </p:blipFill>
        <p:spPr>
          <a:xfrm>
            <a:off x="766194" y="4057022"/>
            <a:ext cx="2660650" cy="1590675"/>
          </a:xfrm>
          <a:prstGeom prst="rect">
            <a:avLst/>
          </a:prstGeom>
        </p:spPr>
      </p:pic>
    </p:spTree>
    <p:extLst>
      <p:ext uri="{BB962C8B-B14F-4D97-AF65-F5344CB8AC3E}">
        <p14:creationId xmlns:p14="http://schemas.microsoft.com/office/powerpoint/2010/main" val="150289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A99AEE-56E4-3833-3236-4ACD4BC5B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A3F1D-541C-4229-4369-A48303CF8637}"/>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0E27AD86-F222-EC89-DBAF-3642A29400A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0A24BFC1-F29A-1507-C2E3-4308EEE24DE9}"/>
              </a:ext>
            </a:extLst>
          </p:cNvPr>
          <p:cNvSpPr>
            <a:spLocks noGrp="1"/>
          </p:cNvSpPr>
          <p:nvPr>
            <p:ph idx="1"/>
          </p:nvPr>
        </p:nvSpPr>
        <p:spPr>
          <a:xfrm>
            <a:off x="3536830" y="1035843"/>
            <a:ext cx="7816970" cy="5563365"/>
          </a:xfrm>
        </p:spPr>
        <p:txBody>
          <a:bodyPr>
            <a:noAutofit/>
          </a:bodyPr>
          <a:lstStyle/>
          <a:p>
            <a:pPr marL="0" indent="0" algn="just">
              <a:buNone/>
            </a:pPr>
            <a:r>
              <a:rPr lang="en-US" sz="1800" u="sng" dirty="0">
                <a:latin typeface="Times New Roman" panose="02020603050405020304" pitchFamily="18" charset="0"/>
                <a:cs typeface="Times New Roman" panose="02020603050405020304" pitchFamily="18" charset="0"/>
              </a:rPr>
              <a:t>Smart Subsidy Support</a:t>
            </a:r>
            <a:endParaRPr lang="en-US" sz="1800" dirty="0">
              <a:latin typeface="Times New Roman" panose="02020603050405020304" pitchFamily="18" charset="0"/>
              <a:cs typeface="Times New Roman" panose="02020603050405020304" pitchFamily="18" charset="0"/>
            </a:endParaRPr>
          </a:p>
          <a:p>
            <a:pPr lvl="1" algn="just"/>
            <a:r>
              <a:rPr lang="en-US" sz="1800" dirty="0">
                <a:latin typeface="Times New Roman" panose="02020603050405020304" pitchFamily="18" charset="0"/>
                <a:cs typeface="Times New Roman" panose="02020603050405020304" pitchFamily="18" charset="0"/>
              </a:rPr>
              <a:t>Introduced GESI-sensitive smart subsidies to enhance agricultural productivity and reduce women’s labor burden.</a:t>
            </a:r>
          </a:p>
          <a:p>
            <a:pPr lvl="1" algn="just"/>
            <a:r>
              <a:rPr lang="en-US" sz="1800" dirty="0">
                <a:latin typeface="Times New Roman" panose="02020603050405020304" pitchFamily="18" charset="0"/>
                <a:cs typeface="Times New Roman" panose="02020603050405020304" pitchFamily="18" charset="0"/>
              </a:rPr>
              <a:t>Benefited 253 farmers (1 PWD, 84 MVFs) through GESI-sensitive agricultural subsidies.</a:t>
            </a:r>
          </a:p>
          <a:p>
            <a:pPr lvl="1" algn="just"/>
            <a:r>
              <a:rPr lang="en-US" sz="1800" dirty="0">
                <a:latin typeface="Times New Roman" panose="02020603050405020304" pitchFamily="18" charset="0"/>
                <a:cs typeface="Times New Roman" panose="02020603050405020304" pitchFamily="18" charset="0"/>
              </a:rPr>
              <a:t>Inputs provided via a cash voucher system, including seeds, agricultural machinery, irrigation pipes, plastics, and bamboo, selected based on PG member needs.</a:t>
            </a:r>
          </a:p>
          <a:p>
            <a:pPr lvl="1" algn="just"/>
            <a:r>
              <a:rPr lang="en-US" sz="1800" dirty="0">
                <a:latin typeface="Times New Roman" panose="02020603050405020304" pitchFamily="18" charset="0"/>
                <a:cs typeface="Times New Roman" panose="02020603050405020304" pitchFamily="18" charset="0"/>
              </a:rPr>
              <a:t>Farmers experienced significant improvements in both agriculture and livelihood. Timely access to better quality seeds, agricultural machinery, irrigation pipes, plastics, and bamboo enabled them to cultivate more efficiently and increase crop yields. The provision of GESI-sensitive subsidies reduced women’s labor burden, allowing them to focus on other income-generating activities and household responsibilities. Inclusion of marginalized groups, including Persons with Disabilities (PWD) and Migrant-Returned Female (MVF) farmers, ensured equal opportunities to improve farming practices. With improved irrigation facilities, high-quality inputs, and modern tools, farmers achieved better productivity, year-round production, and increased household income, strengthening food security and paving the way for sustainable livelihoods.</a:t>
            </a:r>
          </a:p>
        </p:txBody>
      </p:sp>
      <p:grpSp>
        <p:nvGrpSpPr>
          <p:cNvPr id="11" name="Group 10">
            <a:extLst>
              <a:ext uri="{FF2B5EF4-FFF2-40B4-BE49-F238E27FC236}">
                <a16:creationId xmlns:a16="http://schemas.microsoft.com/office/drawing/2014/main" id="{D229A4DA-0C41-1B73-4D47-F94E307CC2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1A1660F5-2198-0016-18F7-D18AF0C17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43A28-77F6-B5A4-583F-9392F11E5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4C88079-28D2-80A3-70AC-57F9BB0E29F2}"/>
              </a:ext>
            </a:extLst>
          </p:cNvPr>
          <p:cNvPicPr>
            <a:picLocks noChangeAspect="1"/>
          </p:cNvPicPr>
          <p:nvPr/>
        </p:nvPicPr>
        <p:blipFill>
          <a:blip r:embed="rId3"/>
          <a:stretch>
            <a:fillRect/>
          </a:stretch>
        </p:blipFill>
        <p:spPr>
          <a:xfrm>
            <a:off x="960275" y="2159863"/>
            <a:ext cx="2219136" cy="1761897"/>
          </a:xfrm>
          <a:prstGeom prst="rect">
            <a:avLst/>
          </a:prstGeom>
        </p:spPr>
      </p:pic>
      <p:pic>
        <p:nvPicPr>
          <p:cNvPr id="8" name="Image 5" descr="A group of people standing outside&#10;&#10;AI-generated content may be incorrect.">
            <a:extLst>
              <a:ext uri="{FF2B5EF4-FFF2-40B4-BE49-F238E27FC236}">
                <a16:creationId xmlns:a16="http://schemas.microsoft.com/office/drawing/2014/main" id="{6E4FEF1A-79C7-C974-10DF-00710A83226D}"/>
              </a:ext>
            </a:extLst>
          </p:cNvPr>
          <p:cNvPicPr>
            <a:picLocks/>
          </p:cNvPicPr>
          <p:nvPr/>
        </p:nvPicPr>
        <p:blipFill>
          <a:blip r:embed="rId4" cstate="print"/>
          <a:stretch>
            <a:fillRect/>
          </a:stretch>
        </p:blipFill>
        <p:spPr>
          <a:xfrm>
            <a:off x="960274" y="4148451"/>
            <a:ext cx="2219135" cy="1744980"/>
          </a:xfrm>
          <a:prstGeom prst="rect">
            <a:avLst/>
          </a:prstGeom>
        </p:spPr>
      </p:pic>
    </p:spTree>
    <p:extLst>
      <p:ext uri="{BB962C8B-B14F-4D97-AF65-F5344CB8AC3E}">
        <p14:creationId xmlns:p14="http://schemas.microsoft.com/office/powerpoint/2010/main" val="1243108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C63777-2983-F959-DBCB-427292B18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1C109-AE86-8B9D-7897-66CE2250E81E}"/>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95DF4FC4-D044-BB31-0D0C-C905F297D8C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5FB51AAF-3C73-C6AE-34E5-43E3BD116B5F}"/>
              </a:ext>
            </a:extLst>
          </p:cNvPr>
          <p:cNvSpPr>
            <a:spLocks noGrp="1"/>
          </p:cNvSpPr>
          <p:nvPr>
            <p:ph idx="1"/>
          </p:nvPr>
        </p:nvSpPr>
        <p:spPr>
          <a:xfrm>
            <a:off x="3536830" y="1035843"/>
            <a:ext cx="7816970" cy="5563365"/>
          </a:xfrm>
        </p:spPr>
        <p:txBody>
          <a:bodyPr>
            <a:noAutofit/>
          </a:bodyPr>
          <a:lstStyle/>
          <a:p>
            <a:pPr marL="0" indent="0">
              <a:buNone/>
            </a:pPr>
            <a:r>
              <a:rPr lang="en-US" sz="2400" u="sng" dirty="0"/>
              <a:t>Flood Recovery Support</a:t>
            </a:r>
            <a:endParaRPr lang="en-US" sz="2400" dirty="0"/>
          </a:p>
          <a:p>
            <a:pPr lvl="1" algn="just"/>
            <a:r>
              <a:rPr lang="en-US" dirty="0">
                <a:latin typeface="Times New Roman" panose="02020603050405020304" pitchFamily="18" charset="0"/>
                <a:cs typeface="Times New Roman" panose="02020603050405020304" pitchFamily="18" charset="0"/>
              </a:rPr>
              <a:t>On </a:t>
            </a:r>
            <a:r>
              <a:rPr lang="en-US" dirty="0" err="1">
                <a:latin typeface="Times New Roman" panose="02020603050405020304" pitchFamily="18" charset="0"/>
                <a:cs typeface="Times New Roman" panose="02020603050405020304" pitchFamily="18" charset="0"/>
              </a:rPr>
              <a:t>Asoj</a:t>
            </a:r>
            <a:r>
              <a:rPr lang="en-US" dirty="0">
                <a:latin typeface="Times New Roman" panose="02020603050405020304" pitchFamily="18" charset="0"/>
                <a:cs typeface="Times New Roman" panose="02020603050405020304" pitchFamily="18" charset="0"/>
              </a:rPr>
              <a:t> 12, 2081, a flood devastated agricultural land, tunnels, livestock, and crops in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Municipality, affecting 147 households.</a:t>
            </a:r>
          </a:p>
          <a:p>
            <a:pPr lvl="1" algn="just"/>
            <a:r>
              <a:rPr lang="en-US" dirty="0">
                <a:latin typeface="Times New Roman" panose="02020603050405020304" pitchFamily="18" charset="0"/>
                <a:cs typeface="Times New Roman" panose="02020603050405020304" pitchFamily="18" charset="0"/>
              </a:rPr>
              <a:t>Emergency support included materials such as plastic tunnels and bamboo to help rebuild farm structures and restore livelihoods.</a:t>
            </a:r>
          </a:p>
          <a:p>
            <a:pPr lvl="1" algn="just"/>
            <a:r>
              <a:rPr lang="en-US" dirty="0">
                <a:latin typeface="Times New Roman" panose="02020603050405020304" pitchFamily="18" charset="0"/>
                <a:cs typeface="Times New Roman" panose="02020603050405020304" pitchFamily="18" charset="0"/>
              </a:rPr>
              <a:t>Affected farmers were able to quickly rebuild damaged agricultural land, tunnels, and livestock shelters using materials like plastic tunnels and bamboo. This emergency aid helped restore farm structures and revive crop production, enabling 147 households in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municipality to recover their livelihoods and improve food security after the devastating flood.</a:t>
            </a:r>
          </a:p>
          <a:p>
            <a:pPr marL="0" indent="0" algn="just">
              <a:buNone/>
            </a:pPr>
            <a:endParaRPr lang="en-US" sz="18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A25B241-C98D-467A-D163-997427FC08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B08FC7A1-5842-60E7-7F9F-00490E3A0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D6E91A-46C7-0A9D-3C4B-B5C248DF7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B5F0443-59AD-0ED7-6373-6907CCB6AE22}"/>
              </a:ext>
            </a:extLst>
          </p:cNvPr>
          <p:cNvPicPr>
            <a:picLocks noChangeAspect="1"/>
          </p:cNvPicPr>
          <p:nvPr/>
        </p:nvPicPr>
        <p:blipFill>
          <a:blip r:embed="rId3"/>
          <a:stretch>
            <a:fillRect/>
          </a:stretch>
        </p:blipFill>
        <p:spPr>
          <a:xfrm>
            <a:off x="690167" y="2244840"/>
            <a:ext cx="2737341" cy="1383912"/>
          </a:xfrm>
          <a:prstGeom prst="rect">
            <a:avLst/>
          </a:prstGeom>
        </p:spPr>
      </p:pic>
      <p:pic>
        <p:nvPicPr>
          <p:cNvPr id="15" name="Image 6" descr="A fenced in area with grass and trees&#10;&#10;AI-generated content may be incorrect.">
            <a:extLst>
              <a:ext uri="{FF2B5EF4-FFF2-40B4-BE49-F238E27FC236}">
                <a16:creationId xmlns:a16="http://schemas.microsoft.com/office/drawing/2014/main" id="{36598791-2E18-F8F8-7DBA-EFB0656BD159}"/>
              </a:ext>
            </a:extLst>
          </p:cNvPr>
          <p:cNvPicPr>
            <a:picLocks/>
          </p:cNvPicPr>
          <p:nvPr/>
        </p:nvPicPr>
        <p:blipFill>
          <a:blip r:embed="rId4" cstate="print"/>
          <a:stretch>
            <a:fillRect/>
          </a:stretch>
        </p:blipFill>
        <p:spPr>
          <a:xfrm>
            <a:off x="690166" y="3805936"/>
            <a:ext cx="2737341" cy="1386840"/>
          </a:xfrm>
          <a:prstGeom prst="rect">
            <a:avLst/>
          </a:prstGeom>
        </p:spPr>
      </p:pic>
    </p:spTree>
    <p:extLst>
      <p:ext uri="{BB962C8B-B14F-4D97-AF65-F5344CB8AC3E}">
        <p14:creationId xmlns:p14="http://schemas.microsoft.com/office/powerpoint/2010/main" val="220297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FE697C-BC6E-67CB-D1CD-EFDF6EE39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14883-7E80-DE2B-C7C3-F6DC89B469C4}"/>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098CEFAB-8666-4DAE-E151-95E2F69A94A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E7A684D6-510C-98EC-C735-631D38D920CD}"/>
              </a:ext>
            </a:extLst>
          </p:cNvPr>
          <p:cNvSpPr>
            <a:spLocks noGrp="1"/>
          </p:cNvSpPr>
          <p:nvPr>
            <p:ph idx="1"/>
          </p:nvPr>
        </p:nvSpPr>
        <p:spPr>
          <a:xfrm>
            <a:off x="3536830" y="1035843"/>
            <a:ext cx="7816970" cy="5563365"/>
          </a:xfrm>
        </p:spPr>
        <p:txBody>
          <a:bodyPr>
            <a:noAutofit/>
          </a:bodyPr>
          <a:lstStyle/>
          <a:p>
            <a:pPr marL="0" indent="0" algn="just">
              <a:buNone/>
            </a:pPr>
            <a:r>
              <a:rPr lang="en-US" sz="2400" b="1" u="sng" dirty="0">
                <a:latin typeface="Times New Roman" panose="02020603050405020304" pitchFamily="18" charset="0"/>
                <a:cs typeface="Times New Roman" panose="02020603050405020304" pitchFamily="18" charset="0"/>
              </a:rPr>
              <a:t>Material Support to Local Level</a:t>
            </a:r>
            <a:endParaRPr lang="en-US" sz="2400" b="1"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Provided 17 types of disaster management equipment including ladders, gloves, boots, helmets, hammers, and microphones to community and local disaster management committees across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and KTM-16. </a:t>
            </a:r>
          </a:p>
          <a:p>
            <a:pPr lvl="1" algn="just"/>
            <a:r>
              <a:rPr lang="en-US" dirty="0">
                <a:latin typeface="Times New Roman" panose="02020603050405020304" pitchFamily="18" charset="0"/>
                <a:cs typeface="Times New Roman" panose="02020603050405020304" pitchFamily="18" charset="0"/>
              </a:rPr>
              <a:t>Supported </a:t>
            </a:r>
            <a:r>
              <a:rPr lang="en-US" dirty="0" err="1">
                <a:latin typeface="Times New Roman" panose="02020603050405020304" pitchFamily="18" charset="0"/>
                <a:cs typeface="Times New Roman" panose="02020603050405020304" pitchFamily="18" charset="0"/>
              </a:rPr>
              <a:t>Bhajangal</a:t>
            </a:r>
            <a:r>
              <a:rPr lang="en-US" dirty="0">
                <a:latin typeface="Times New Roman" panose="02020603050405020304" pitchFamily="18" charset="0"/>
                <a:cs typeface="Times New Roman" panose="02020603050405020304" pitchFamily="18" charset="0"/>
              </a:rPr>
              <a:t> Urban Health Center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Ward 7) with essential health equipment such as a nutrition corner setup and weighing machines, improving local health service capacity.</a:t>
            </a:r>
          </a:p>
          <a:p>
            <a:pPr lvl="1" algn="just"/>
            <a:r>
              <a:rPr lang="en-US" dirty="0">
                <a:latin typeface="Times New Roman" panose="02020603050405020304" pitchFamily="18" charset="0"/>
                <a:cs typeface="Times New Roman" panose="02020603050405020304" pitchFamily="18" charset="0"/>
              </a:rPr>
              <a:t>Supplied kitchen gardening materials including cocopeat, seeds, compost, and beans to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Municipality wards 1, 2, 7, 8, and 10 to promote household-level food production and nutrition.</a:t>
            </a:r>
          </a:p>
          <a:p>
            <a:pPr lvl="1" algn="just"/>
            <a:r>
              <a:rPr lang="en-US" dirty="0">
                <a:latin typeface="Times New Roman" panose="02020603050405020304" pitchFamily="18" charset="0"/>
                <a:cs typeface="Times New Roman" panose="02020603050405020304" pitchFamily="18" charset="0"/>
              </a:rPr>
              <a:t>This support fostered stronger public-private partnerships (PPP) and enhanced the community’s resilience and well-being through improved disaster response, health services, and food security.</a:t>
            </a:r>
          </a:p>
          <a:p>
            <a:pPr marL="0" indent="0" algn="just">
              <a:buNone/>
            </a:pPr>
            <a:endParaRPr lang="en-US" sz="1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B7BA77A-A9B6-3E9B-EE58-3C305E8E4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4282BBB8-FF06-43A5-49DE-FDAB2D6A7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FA6CF0-7AA4-20CF-344A-8559913BA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age 8" descr="A group of people standing outside of a building&#10;&#10;AI-generated content may be incorrect.">
            <a:extLst>
              <a:ext uri="{FF2B5EF4-FFF2-40B4-BE49-F238E27FC236}">
                <a16:creationId xmlns:a16="http://schemas.microsoft.com/office/drawing/2014/main" id="{9596B0D7-2901-6FE3-5185-CC7D14EDD037}"/>
              </a:ext>
            </a:extLst>
          </p:cNvPr>
          <p:cNvPicPr>
            <a:picLocks/>
          </p:cNvPicPr>
          <p:nvPr/>
        </p:nvPicPr>
        <p:blipFill>
          <a:blip r:embed="rId3" cstate="print"/>
          <a:stretch>
            <a:fillRect/>
          </a:stretch>
        </p:blipFill>
        <p:spPr>
          <a:xfrm>
            <a:off x="964421" y="2201057"/>
            <a:ext cx="2292350" cy="1752600"/>
          </a:xfrm>
          <a:prstGeom prst="rect">
            <a:avLst/>
          </a:prstGeom>
        </p:spPr>
      </p:pic>
      <p:pic>
        <p:nvPicPr>
          <p:cNvPr id="6" name="Image 9" descr="A display case with a variety of objects&#10;&#10;AI-generated content may be incorrect.">
            <a:extLst>
              <a:ext uri="{FF2B5EF4-FFF2-40B4-BE49-F238E27FC236}">
                <a16:creationId xmlns:a16="http://schemas.microsoft.com/office/drawing/2014/main" id="{50B63E5E-F876-6922-4EB5-80A298DA279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64421" y="4130183"/>
            <a:ext cx="2292350" cy="1767840"/>
          </a:xfrm>
          <a:prstGeom prst="rect">
            <a:avLst/>
          </a:prstGeom>
        </p:spPr>
      </p:pic>
    </p:spTree>
    <p:extLst>
      <p:ext uri="{BB962C8B-B14F-4D97-AF65-F5344CB8AC3E}">
        <p14:creationId xmlns:p14="http://schemas.microsoft.com/office/powerpoint/2010/main" val="397506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D07B99-4224-651B-FE9D-3DEBA81E1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62502-7295-613B-B059-EC7509666571}"/>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306D502D-5E9B-012A-B05B-489DE47BFE3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E8AB244C-D71F-5B63-D3EE-7B767FD18D91}"/>
              </a:ext>
            </a:extLst>
          </p:cNvPr>
          <p:cNvSpPr>
            <a:spLocks noGrp="1"/>
          </p:cNvSpPr>
          <p:nvPr>
            <p:ph idx="1"/>
          </p:nvPr>
        </p:nvSpPr>
        <p:spPr>
          <a:xfrm>
            <a:off x="3735238" y="1035843"/>
            <a:ext cx="7618561" cy="5563365"/>
          </a:xfrm>
        </p:spPr>
        <p:txBody>
          <a:bodyPr>
            <a:noAutofit/>
          </a:bodyPr>
          <a:lstStyle/>
          <a:p>
            <a:pPr marL="0" lvl="0" indent="0" algn="just">
              <a:buNone/>
            </a:pPr>
            <a:r>
              <a:rPr lang="en-US" sz="2400" b="1" u="sng" dirty="0">
                <a:latin typeface="Times New Roman" panose="02020603050405020304" pitchFamily="18" charset="0"/>
                <a:cs typeface="Times New Roman" panose="02020603050405020304" pitchFamily="18" charset="0"/>
              </a:rPr>
              <a:t>Training and Capacity Building </a:t>
            </a:r>
            <a:r>
              <a:rPr lang="en-US" sz="2400" u="sng" dirty="0">
                <a:latin typeface="Times New Roman" panose="02020603050405020304" pitchFamily="18" charset="0"/>
                <a:cs typeface="Times New Roman" panose="02020603050405020304" pitchFamily="18" charset="0"/>
              </a:rPr>
              <a:t>(EWV) Training)</a:t>
            </a:r>
          </a:p>
          <a:p>
            <a:pPr lvl="1" algn="just"/>
            <a:r>
              <a:rPr lang="en-US" dirty="0">
                <a:latin typeface="Times New Roman" panose="02020603050405020304" pitchFamily="18" charset="0"/>
                <a:cs typeface="Times New Roman" panose="02020603050405020304" pitchFamily="18" charset="0"/>
              </a:rPr>
              <a:t>Trained 1,218 beneficiaries (26 PWDs, 473 MVFs)by Empowered World View training to promote sustainable livelihood and nutrition through mindset transformation.</a:t>
            </a:r>
          </a:p>
          <a:p>
            <a:pPr marL="457200" lvl="1" indent="0" algn="just">
              <a:buNone/>
            </a:pPr>
            <a:endParaRPr lang="en-US"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It encouraged the development of positive habits like regular saving and helped challenge harmful social taboos, such as those around menstruation. By shifting these deep-rooted beliefs, the training empowered participants to adopt sustainable livelihood practices and improve their overall nutrition and well-being.</a:t>
            </a:r>
          </a:p>
          <a:p>
            <a:r>
              <a:rPr lang="en-US" sz="800" dirty="0"/>
              <a:t> </a:t>
            </a:r>
            <a:endParaRPr lang="en-US" sz="4400" dirty="0"/>
          </a:p>
          <a:p>
            <a:pPr lvl="0"/>
            <a:endParaRPr lang="en-US" b="1" u="sng" dirty="0"/>
          </a:p>
          <a:p>
            <a:pPr marL="0" indent="0" algn="just">
              <a:buNone/>
            </a:pPr>
            <a:endParaRPr lang="en-US" sz="1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6851841-E6A9-0F47-B511-31BBEB6CEF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4C0C5CC0-2780-C0B9-A72E-BA424A117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08EB5-00DA-B5CF-F37B-746E64634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C6E6A95B-DEB4-7E7D-81FC-192D99A6A9B8}"/>
              </a:ext>
            </a:extLst>
          </p:cNvPr>
          <p:cNvPicPr>
            <a:picLocks noChangeAspect="1"/>
          </p:cNvPicPr>
          <p:nvPr/>
        </p:nvPicPr>
        <p:blipFill>
          <a:blip r:embed="rId3"/>
          <a:stretch>
            <a:fillRect/>
          </a:stretch>
        </p:blipFill>
        <p:spPr>
          <a:xfrm>
            <a:off x="720944" y="2234152"/>
            <a:ext cx="3317207" cy="1897953"/>
          </a:xfrm>
          <a:prstGeom prst="rect">
            <a:avLst/>
          </a:prstGeom>
        </p:spPr>
      </p:pic>
      <p:pic>
        <p:nvPicPr>
          <p:cNvPr id="8" name="Picture 7" descr="Empowered World View Training ">
            <a:extLst>
              <a:ext uri="{FF2B5EF4-FFF2-40B4-BE49-F238E27FC236}">
                <a16:creationId xmlns:a16="http://schemas.microsoft.com/office/drawing/2014/main" id="{C8516F58-0877-96C4-8FDE-36E585233132}"/>
              </a:ext>
            </a:extLst>
          </p:cNvPr>
          <p:cNvPicPr/>
          <p:nvPr/>
        </p:nvPicPr>
        <p:blipFill>
          <a:blip r:embed="rId4" cstate="print">
            <a:extLst>
              <a:ext uri="{28A0092B-C50C-407E-A947-70E740481C1C}">
                <a14:useLocalDpi xmlns:a14="http://schemas.microsoft.com/office/drawing/2010/main" val="0"/>
              </a:ext>
            </a:extLst>
          </a:blip>
          <a:srcRect r="5179" b="-4"/>
          <a:stretch>
            <a:fillRect/>
          </a:stretch>
        </p:blipFill>
        <p:spPr>
          <a:xfrm>
            <a:off x="683050" y="4222659"/>
            <a:ext cx="3364528" cy="1748672"/>
          </a:xfrm>
          <a:prstGeom prst="rect">
            <a:avLst/>
          </a:prstGeom>
        </p:spPr>
      </p:pic>
    </p:spTree>
    <p:extLst>
      <p:ext uri="{BB962C8B-B14F-4D97-AF65-F5344CB8AC3E}">
        <p14:creationId xmlns:p14="http://schemas.microsoft.com/office/powerpoint/2010/main" val="342227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DDC42F-A040-063D-6E2C-6A07A2172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FD2F9-20CA-EC88-D392-05139E399190}"/>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4780550E-E02D-8727-B421-8F7C5EB5190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E18305C7-1166-1A32-A484-F7AD4ED4F060}"/>
              </a:ext>
            </a:extLst>
          </p:cNvPr>
          <p:cNvSpPr>
            <a:spLocks noGrp="1"/>
          </p:cNvSpPr>
          <p:nvPr>
            <p:ph idx="1"/>
          </p:nvPr>
        </p:nvSpPr>
        <p:spPr>
          <a:xfrm>
            <a:off x="3735238" y="1035843"/>
            <a:ext cx="7618561" cy="5563365"/>
          </a:xfrm>
        </p:spPr>
        <p:txBody>
          <a:bodyPr>
            <a:noAutofit/>
          </a:bodyPr>
          <a:lstStyle/>
          <a:p>
            <a:pPr marL="0" indent="0" algn="just">
              <a:buNone/>
            </a:pPr>
            <a:r>
              <a:rPr lang="en-US" sz="2400" u="sng" dirty="0">
                <a:latin typeface="Times New Roman" panose="02020603050405020304" pitchFamily="18" charset="0"/>
                <a:cs typeface="Times New Roman" panose="02020603050405020304" pitchFamily="18" charset="0"/>
              </a:rPr>
              <a:t>Agricultural Input Support &amp; Soil Test Campaign</a:t>
            </a:r>
            <a:endParaRPr lang="en-US" sz="2400"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933 farmers trained (26 PWDs, 473 MVFs) on sustainable farming practices such as biological pest control, production planning, clubroot management, and off-season tomato cultivation.</a:t>
            </a:r>
          </a:p>
          <a:p>
            <a:pPr lvl="1" algn="just"/>
            <a:endParaRPr lang="en-US"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First-ever soil testing campaign in </a:t>
            </a:r>
            <a:r>
              <a:rPr lang="en-US" dirty="0" err="1">
                <a:latin typeface="Times New Roman" panose="02020603050405020304" pitchFamily="18" charset="0"/>
                <a:cs typeface="Times New Roman" panose="02020603050405020304" pitchFamily="18" charset="0"/>
              </a:rPr>
              <a:t>Kirtipur</a:t>
            </a:r>
            <a:r>
              <a:rPr lang="en-US" dirty="0">
                <a:latin typeface="Times New Roman" panose="02020603050405020304" pitchFamily="18" charset="0"/>
                <a:cs typeface="Times New Roman" panose="02020603050405020304" pitchFamily="18" charset="0"/>
              </a:rPr>
              <a:t> Municipality, conducted in partnership with the Central Agricultural Laboratory, </a:t>
            </a:r>
            <a:r>
              <a:rPr lang="en-US" dirty="0" err="1">
                <a:latin typeface="Times New Roman" panose="02020603050405020304" pitchFamily="18" charset="0"/>
                <a:cs typeface="Times New Roman" panose="02020603050405020304" pitchFamily="18" charset="0"/>
              </a:rPr>
              <a:t>DoA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MoALD</a:t>
            </a:r>
            <a:r>
              <a:rPr lang="en-US" dirty="0">
                <a:latin typeface="Times New Roman" panose="02020603050405020304" pitchFamily="18" charset="0"/>
                <a:cs typeface="Times New Roman" panose="02020603050405020304" pitchFamily="18" charset="0"/>
              </a:rPr>
              <a:t>.</a:t>
            </a:r>
          </a:p>
          <a:p>
            <a:pPr lvl="1" algn="just"/>
            <a:endParaRPr lang="en-US"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201 soil samples were tested, with recommendations leading to the adoption of agricultural lime use for soil health improvement.</a:t>
            </a:r>
          </a:p>
          <a:p>
            <a:r>
              <a:rPr lang="en-US" sz="800" dirty="0"/>
              <a:t> </a:t>
            </a:r>
            <a:endParaRPr lang="en-US" sz="4400" dirty="0"/>
          </a:p>
          <a:p>
            <a:pPr lvl="0"/>
            <a:endParaRPr lang="en-US" b="1" u="sng" dirty="0"/>
          </a:p>
          <a:p>
            <a:pPr marL="0" indent="0" algn="just">
              <a:buNone/>
            </a:pPr>
            <a:endParaRPr lang="en-US" sz="1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3898EB0C-4CA0-8283-5512-F33DB51580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4EA05E51-A36B-DF23-7141-50F652ED3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6BB96-7268-441E-C759-BFD379143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2AABB68F-2D55-CD63-354B-FB426711D4B3}"/>
              </a:ext>
            </a:extLst>
          </p:cNvPr>
          <p:cNvPicPr>
            <a:picLocks noChangeAspect="1"/>
          </p:cNvPicPr>
          <p:nvPr/>
        </p:nvPicPr>
        <p:blipFill>
          <a:blip r:embed="rId3"/>
          <a:stretch>
            <a:fillRect/>
          </a:stretch>
        </p:blipFill>
        <p:spPr>
          <a:xfrm>
            <a:off x="950577" y="2116594"/>
            <a:ext cx="2386511" cy="2093825"/>
          </a:xfrm>
          <a:prstGeom prst="rect">
            <a:avLst/>
          </a:prstGeom>
        </p:spPr>
      </p:pic>
      <p:pic>
        <p:nvPicPr>
          <p:cNvPr id="6" name="Image 12" descr="A person in a greenhouse&#10;&#10;AI-generated content may be incorrect.">
            <a:extLst>
              <a:ext uri="{FF2B5EF4-FFF2-40B4-BE49-F238E27FC236}">
                <a16:creationId xmlns:a16="http://schemas.microsoft.com/office/drawing/2014/main" id="{0286E685-37C4-D3FE-5372-45825480C6B9}"/>
              </a:ext>
            </a:extLst>
          </p:cNvPr>
          <p:cNvPicPr>
            <a:picLocks/>
          </p:cNvPicPr>
          <p:nvPr/>
        </p:nvPicPr>
        <p:blipFill>
          <a:blip r:embed="rId4" cstate="print"/>
          <a:stretch>
            <a:fillRect/>
          </a:stretch>
        </p:blipFill>
        <p:spPr>
          <a:xfrm>
            <a:off x="950576" y="4416700"/>
            <a:ext cx="2386511" cy="1889831"/>
          </a:xfrm>
          <a:prstGeom prst="rect">
            <a:avLst/>
          </a:prstGeom>
        </p:spPr>
      </p:pic>
    </p:spTree>
    <p:extLst>
      <p:ext uri="{BB962C8B-B14F-4D97-AF65-F5344CB8AC3E}">
        <p14:creationId xmlns:p14="http://schemas.microsoft.com/office/powerpoint/2010/main" val="17868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804F-10EE-EC42-5654-24CA8DD19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BFDC5-A5FE-7A2A-92FE-C63C21C39FC2}"/>
              </a:ext>
            </a:extLst>
          </p:cNvPr>
          <p:cNvSpPr>
            <a:spLocks noGrp="1"/>
          </p:cNvSpPr>
          <p:nvPr>
            <p:ph type="ctrTitle"/>
          </p:nvPr>
        </p:nvSpPr>
        <p:spPr>
          <a:xfrm>
            <a:off x="1330960" y="1752283"/>
            <a:ext cx="9657338" cy="2261244"/>
          </a:xfrm>
        </p:spPr>
        <p:txBody>
          <a:bodyPr>
            <a:normAutofit/>
          </a:bodyPr>
          <a:lstStyle/>
          <a:p>
            <a:br>
              <a:rPr lang="en-US" sz="4400" b="1" dirty="0"/>
            </a:br>
            <a:endParaRPr lang="en-US" sz="4400" b="1" dirty="0"/>
          </a:p>
        </p:txBody>
      </p:sp>
      <p:sp>
        <p:nvSpPr>
          <p:cNvPr id="5" name="Subtitle 2">
            <a:extLst>
              <a:ext uri="{FF2B5EF4-FFF2-40B4-BE49-F238E27FC236}">
                <a16:creationId xmlns:a16="http://schemas.microsoft.com/office/drawing/2014/main" id="{A818832C-48C4-6BFF-6D01-535A8ECC0147}"/>
              </a:ext>
            </a:extLst>
          </p:cNvPr>
          <p:cNvSpPr txBox="1">
            <a:spLocks/>
          </p:cNvSpPr>
          <p:nvPr/>
        </p:nvSpPr>
        <p:spPr>
          <a:xfrm>
            <a:off x="1717040" y="4308657"/>
            <a:ext cx="9144000" cy="14695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37927F08-EEAE-2137-FF9E-1F22C8A6108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575704" y="0"/>
            <a:ext cx="2570671" cy="806633"/>
          </a:xfrm>
          <a:prstGeom prst="rect">
            <a:avLst/>
          </a:prstGeom>
          <a:solidFill>
            <a:sysClr val="window" lastClr="FFFFFF"/>
          </a:solidFill>
        </p:spPr>
      </p:pic>
      <p:sp>
        <p:nvSpPr>
          <p:cNvPr id="10" name="Rectangle 9">
            <a:extLst>
              <a:ext uri="{FF2B5EF4-FFF2-40B4-BE49-F238E27FC236}">
                <a16:creationId xmlns:a16="http://schemas.microsoft.com/office/drawing/2014/main" id="{27C6AD12-95B7-5F12-DABA-B02F9D8B08B6}"/>
              </a:ext>
            </a:extLst>
          </p:cNvPr>
          <p:cNvSpPr/>
          <p:nvPr/>
        </p:nvSpPr>
        <p:spPr>
          <a:xfrm>
            <a:off x="2272909" y="4808088"/>
            <a:ext cx="7839221" cy="693105"/>
          </a:xfrm>
          <a:prstGeom prst="rect">
            <a:avLst/>
          </a:prstGeom>
        </p:spPr>
        <p:txBody>
          <a:bodyPr wrap="square" lIns="76803" tIns="38401" rIns="76803" bIns="38401" anchor="ctr">
            <a:spAutoFit/>
          </a:bodyPr>
          <a:lstStyle/>
          <a:p>
            <a:pPr algn="ctr"/>
            <a:r>
              <a:rPr lang="en-US" sz="2000" b="1" dirty="0">
                <a:latin typeface="Preeti" pitchFamily="2" charset="0"/>
              </a:rPr>
              <a:t> </a:t>
            </a:r>
            <a:endParaRPr lang="en-US" dirty="0">
              <a:latin typeface="Preeti" pitchFamily="2" charset="0"/>
            </a:endParaRPr>
          </a:p>
          <a:p>
            <a:pPr algn="ctr"/>
            <a:endParaRPr lang="en-US" sz="2000" dirty="0"/>
          </a:p>
        </p:txBody>
      </p:sp>
      <p:sp>
        <p:nvSpPr>
          <p:cNvPr id="11" name="TextBox 10">
            <a:extLst>
              <a:ext uri="{FF2B5EF4-FFF2-40B4-BE49-F238E27FC236}">
                <a16:creationId xmlns:a16="http://schemas.microsoft.com/office/drawing/2014/main" id="{34C6077D-B7EF-F57B-823B-484225679CC9}"/>
              </a:ext>
            </a:extLst>
          </p:cNvPr>
          <p:cNvSpPr txBox="1"/>
          <p:nvPr/>
        </p:nvSpPr>
        <p:spPr>
          <a:xfrm>
            <a:off x="1070329" y="671056"/>
            <a:ext cx="10244380" cy="508439"/>
          </a:xfrm>
          <a:prstGeom prst="rect">
            <a:avLst/>
          </a:prstGeom>
          <a:noFill/>
        </p:spPr>
        <p:txBody>
          <a:bodyPr wrap="square" lIns="76803" tIns="38401" rIns="76803" bIns="38401" rtlCol="0" anchor="ctr">
            <a:spAutoFit/>
          </a:bodyPr>
          <a:lstStyle/>
          <a:p>
            <a:pPr algn="ctr"/>
            <a:r>
              <a:rPr lang="en-US" sz="2800" b="1" dirty="0">
                <a:solidFill>
                  <a:srgbClr val="0070C0"/>
                </a:solidFill>
                <a:latin typeface="Times" pitchFamily="18" charset="0"/>
                <a:cs typeface="Times" pitchFamily="18" charset="0"/>
              </a:rPr>
              <a:t>19</a:t>
            </a:r>
            <a:r>
              <a:rPr lang="en-US" sz="2800" b="1" baseline="30000" dirty="0">
                <a:solidFill>
                  <a:srgbClr val="0070C0"/>
                </a:solidFill>
                <a:latin typeface="Times" pitchFamily="18" charset="0"/>
                <a:cs typeface="Times" pitchFamily="18" charset="0"/>
              </a:rPr>
              <a:t>th</a:t>
            </a:r>
            <a:r>
              <a:rPr lang="en-US" sz="2800" b="1" dirty="0">
                <a:solidFill>
                  <a:srgbClr val="0070C0"/>
                </a:solidFill>
                <a:latin typeface="Times" pitchFamily="18" charset="0"/>
                <a:cs typeface="Times" pitchFamily="18" charset="0"/>
              </a:rPr>
              <a:t> General Assembly Meeting</a:t>
            </a:r>
            <a:endParaRPr lang="en-US" sz="3200" b="1" dirty="0">
              <a:solidFill>
                <a:srgbClr val="0070C0"/>
              </a:solidFill>
              <a:latin typeface="Times" pitchFamily="18" charset="0"/>
              <a:cs typeface="Times" pitchFamily="18" charset="0"/>
            </a:endParaRPr>
          </a:p>
        </p:txBody>
      </p:sp>
      <p:graphicFrame>
        <p:nvGraphicFramePr>
          <p:cNvPr id="13" name="TextBox 8">
            <a:extLst>
              <a:ext uri="{FF2B5EF4-FFF2-40B4-BE49-F238E27FC236}">
                <a16:creationId xmlns:a16="http://schemas.microsoft.com/office/drawing/2014/main" id="{39B0CED7-6A08-9BDE-A90D-6E3028F801C8}"/>
              </a:ext>
            </a:extLst>
          </p:cNvPr>
          <p:cNvGraphicFramePr/>
          <p:nvPr/>
        </p:nvGraphicFramePr>
        <p:xfrm>
          <a:off x="1070328" y="1481544"/>
          <a:ext cx="10244379" cy="494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333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F3B142-025A-8D6E-8FE0-D945E91A6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B9B81-FAFF-CF68-FC45-AA403E03D91A}"/>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C2999EE3-EB50-9395-BFEC-AF92C7978E7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E19EF7CD-1127-06BF-87DC-BB22BE3D85DC}"/>
              </a:ext>
            </a:extLst>
          </p:cNvPr>
          <p:cNvSpPr>
            <a:spLocks noGrp="1"/>
          </p:cNvSpPr>
          <p:nvPr>
            <p:ph idx="1"/>
          </p:nvPr>
        </p:nvSpPr>
        <p:spPr>
          <a:xfrm>
            <a:off x="3735238" y="1035843"/>
            <a:ext cx="7618561" cy="5563365"/>
          </a:xfrm>
        </p:spPr>
        <p:txBody>
          <a:bodyPr>
            <a:noAutofit/>
          </a:bodyPr>
          <a:lstStyle/>
          <a:p>
            <a:pPr marL="0" indent="0" algn="just">
              <a:buNone/>
            </a:pPr>
            <a:r>
              <a:rPr lang="en-US" sz="2400" b="1" u="sng" dirty="0">
                <a:latin typeface="Times New Roman" panose="02020603050405020304" pitchFamily="18" charset="0"/>
                <a:cs typeface="Times New Roman" panose="02020603050405020304" pitchFamily="18" charset="0"/>
              </a:rPr>
              <a:t>Disaster Risk Reduction (DRR) and Community First Responder (CFR) Training</a:t>
            </a:r>
            <a:r>
              <a:rPr lang="en-US" sz="2400" b="1"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DRR training delivered to 7 CDMC/LDMCs, covering common disaster risks and mitigation strategies.</a:t>
            </a:r>
          </a:p>
          <a:p>
            <a:pPr marL="0" indent="0" algn="just">
              <a:buNone/>
            </a:pP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Community First Responder Training had conducted to 67 Community Disaster Management Committee members for emergency responds and Disaster Preparedness.</a:t>
            </a:r>
          </a:p>
          <a:p>
            <a:pPr marL="0" indent="0" algn="just">
              <a:buNone/>
            </a:pP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They were also awarded certificates recognizing their newly acquired skills.</a:t>
            </a:r>
          </a:p>
          <a:p>
            <a:pPr algn="just"/>
            <a:endParaRPr lang="en-US" sz="2400" dirty="0">
              <a:latin typeface="Times New Roman" panose="02020603050405020304" pitchFamily="18" charset="0"/>
              <a:cs typeface="Times New Roman" panose="02020603050405020304" pitchFamily="18" charset="0"/>
            </a:endParaRPr>
          </a:p>
          <a:p>
            <a:pPr marL="0" indent="0" algn="just">
              <a:buNone/>
            </a:pPr>
            <a:endParaRPr lang="en-US" sz="1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51E1F7E-9EA6-D13A-9538-879FDC686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49EB59D-6778-02CD-DF87-533A44EEB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46F58D-B76E-0A21-657B-71ABAAFD33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12D69808-4352-1B0B-A677-C08740DC2E6A}"/>
              </a:ext>
            </a:extLst>
          </p:cNvPr>
          <p:cNvPicPr>
            <a:picLocks noChangeAspect="1"/>
          </p:cNvPicPr>
          <p:nvPr/>
        </p:nvPicPr>
        <p:blipFill>
          <a:blip r:embed="rId3"/>
          <a:stretch>
            <a:fillRect/>
          </a:stretch>
        </p:blipFill>
        <p:spPr>
          <a:xfrm>
            <a:off x="838201" y="2397034"/>
            <a:ext cx="2682472" cy="1420491"/>
          </a:xfrm>
          <a:prstGeom prst="rect">
            <a:avLst/>
          </a:prstGeom>
        </p:spPr>
      </p:pic>
      <p:pic>
        <p:nvPicPr>
          <p:cNvPr id="8" name="Picture 7">
            <a:extLst>
              <a:ext uri="{FF2B5EF4-FFF2-40B4-BE49-F238E27FC236}">
                <a16:creationId xmlns:a16="http://schemas.microsoft.com/office/drawing/2014/main" id="{081FF2C0-61ED-0AFD-D986-4736C1A0F7CF}"/>
              </a:ext>
            </a:extLst>
          </p:cNvPr>
          <p:cNvPicPr>
            <a:picLocks noChangeAspect="1"/>
          </p:cNvPicPr>
          <p:nvPr/>
        </p:nvPicPr>
        <p:blipFill>
          <a:blip r:embed="rId4"/>
          <a:stretch>
            <a:fillRect/>
          </a:stretch>
        </p:blipFill>
        <p:spPr>
          <a:xfrm>
            <a:off x="838201" y="4042912"/>
            <a:ext cx="2682472" cy="2031137"/>
          </a:xfrm>
          <a:prstGeom prst="rect">
            <a:avLst/>
          </a:prstGeom>
        </p:spPr>
      </p:pic>
    </p:spTree>
    <p:extLst>
      <p:ext uri="{BB962C8B-B14F-4D97-AF65-F5344CB8AC3E}">
        <p14:creationId xmlns:p14="http://schemas.microsoft.com/office/powerpoint/2010/main" val="1380312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628F9-F382-1D06-5FC5-7EFC13B87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61726-FB22-2893-138A-0E571EB3DD50}"/>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9C49AF5D-64FA-EAFE-8D72-BD62C48B577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340FA7B5-5F90-3503-7FDA-385834C858CA}"/>
              </a:ext>
            </a:extLst>
          </p:cNvPr>
          <p:cNvSpPr>
            <a:spLocks noGrp="1"/>
          </p:cNvSpPr>
          <p:nvPr>
            <p:ph idx="1"/>
          </p:nvPr>
        </p:nvSpPr>
        <p:spPr>
          <a:xfrm>
            <a:off x="3735238" y="1035843"/>
            <a:ext cx="7618561" cy="5563365"/>
          </a:xfrm>
        </p:spPr>
        <p:txBody>
          <a:bodyPr>
            <a:noAutofit/>
          </a:bodyPr>
          <a:lstStyle/>
          <a:p>
            <a:pPr marL="0" indent="0">
              <a:buNone/>
            </a:pPr>
            <a:r>
              <a:rPr lang="en-US" sz="2400" b="1" u="sng" dirty="0">
                <a:latin typeface="Times New Roman" panose="02020603050405020304" pitchFamily="18" charset="0"/>
                <a:cs typeface="Times New Roman" panose="02020603050405020304" pitchFamily="18" charset="0"/>
              </a:rPr>
              <a:t>Climate-Smart Agriculture (CSA) Training</a:t>
            </a:r>
            <a:endParaRPr lang="en-US" sz="2400" b="1" dirty="0">
              <a:latin typeface="Times New Roman" panose="02020603050405020304" pitchFamily="18" charset="0"/>
              <a:cs typeface="Times New Roman" panose="02020603050405020304" pitchFamily="18" charset="0"/>
            </a:endParaRPr>
          </a:p>
          <a:p>
            <a:pPr algn="just"/>
            <a:r>
              <a:rPr lang="en-US" dirty="0"/>
              <a:t> </a:t>
            </a:r>
            <a:r>
              <a:rPr lang="en-US" sz="2400" dirty="0">
                <a:latin typeface="Times New Roman" panose="02020603050405020304" pitchFamily="18" charset="0"/>
                <a:cs typeface="Times New Roman" panose="02020603050405020304" pitchFamily="18" charset="0"/>
              </a:rPr>
              <a:t>665 farmers (5 PWDs, 350 MVFs) trained on climate-resilient agricultural techniques to address climate change impacts.</a:t>
            </a:r>
          </a:p>
          <a:p>
            <a:pPr algn="just"/>
            <a:r>
              <a:rPr lang="en-US" sz="2400" dirty="0">
                <a:latin typeface="Times New Roman" panose="02020603050405020304" pitchFamily="18" charset="0"/>
                <a:cs typeface="Times New Roman" panose="02020603050405020304" pitchFamily="18" charset="0"/>
              </a:rPr>
              <a:t>Developed better understanding of climate change and its impacts on agriculture, women, and children, learning about activities that contribute to climate change and greenhouse gas (GHG) emissions from agriculture. They also learned practical ways to reduce these emissions through sustainable farming practices. As a result, more than 50% of the farmers adopted climate-smart agriculture techniques in their fields, including the use of traps and lures for pest control and natural inputs like </a:t>
            </a:r>
            <a:r>
              <a:rPr lang="en-US" sz="2400" dirty="0" err="1">
                <a:latin typeface="Times New Roman" panose="02020603050405020304" pitchFamily="18" charset="0"/>
                <a:cs typeface="Times New Roman" panose="02020603050405020304" pitchFamily="18" charset="0"/>
              </a:rPr>
              <a:t>jholmal</a:t>
            </a:r>
            <a:r>
              <a:rPr lang="en-US" sz="2400" dirty="0">
                <a:latin typeface="Times New Roman" panose="02020603050405020304" pitchFamily="18" charset="0"/>
                <a:cs typeface="Times New Roman" panose="02020603050405020304" pitchFamily="18" charset="0"/>
              </a:rPr>
              <a:t>, Trichoderma, Pseudomonas, Bacillus, animal urine, dung, and plant-based pesticides, thereby enhancing their resilience against climate change impacts.</a:t>
            </a:r>
          </a:p>
          <a:p>
            <a:pPr marL="0" indent="0" algn="just">
              <a:buNone/>
            </a:pPr>
            <a:endParaRPr lang="en-US" sz="2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4E3A8600-822A-7D01-D160-1ADC1BA34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919455C5-2A67-A4C6-189B-76900C00E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CE35A0-35CB-558D-E713-64FB03CEF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age 16" descr="A group of people working in a greenhouse&#10;&#10;AI-generated content may be incorrect.">
            <a:extLst>
              <a:ext uri="{FF2B5EF4-FFF2-40B4-BE49-F238E27FC236}">
                <a16:creationId xmlns:a16="http://schemas.microsoft.com/office/drawing/2014/main" id="{838FCAFF-89B3-E64F-C9A3-178A173543E2}"/>
              </a:ext>
            </a:extLst>
          </p:cNvPr>
          <p:cNvPicPr>
            <a:picLocks/>
          </p:cNvPicPr>
          <p:nvPr/>
        </p:nvPicPr>
        <p:blipFill>
          <a:blip r:embed="rId3" cstate="print"/>
          <a:stretch>
            <a:fillRect/>
          </a:stretch>
        </p:blipFill>
        <p:spPr>
          <a:xfrm>
            <a:off x="771758" y="2089690"/>
            <a:ext cx="2748915" cy="1727835"/>
          </a:xfrm>
          <a:prstGeom prst="rect">
            <a:avLst/>
          </a:prstGeom>
        </p:spPr>
      </p:pic>
      <p:pic>
        <p:nvPicPr>
          <p:cNvPr id="6" name="Image 17" descr="A group of women sitting in a circle&#10;&#10;AI-generated content may be incorrect.">
            <a:extLst>
              <a:ext uri="{FF2B5EF4-FFF2-40B4-BE49-F238E27FC236}">
                <a16:creationId xmlns:a16="http://schemas.microsoft.com/office/drawing/2014/main" id="{BD314FEC-685E-4995-5435-C5712EEABF41}"/>
              </a:ext>
            </a:extLst>
          </p:cNvPr>
          <p:cNvPicPr>
            <a:picLocks/>
          </p:cNvPicPr>
          <p:nvPr/>
        </p:nvPicPr>
        <p:blipFill>
          <a:blip r:embed="rId4" cstate="print"/>
          <a:stretch>
            <a:fillRect/>
          </a:stretch>
        </p:blipFill>
        <p:spPr>
          <a:xfrm>
            <a:off x="744473" y="3982615"/>
            <a:ext cx="2748915" cy="1880857"/>
          </a:xfrm>
          <a:prstGeom prst="rect">
            <a:avLst/>
          </a:prstGeom>
        </p:spPr>
      </p:pic>
    </p:spTree>
    <p:extLst>
      <p:ext uri="{BB962C8B-B14F-4D97-AF65-F5344CB8AC3E}">
        <p14:creationId xmlns:p14="http://schemas.microsoft.com/office/powerpoint/2010/main" val="246161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20D9E0-687F-5F75-69CB-C312E2EF1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09507-64F2-4EB5-BE4E-0C545500296F}"/>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13EF693B-10F9-AD38-9360-0FE3830E20B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56B725AA-0A4E-DBD9-4B0E-5EF65FABDC19}"/>
              </a:ext>
            </a:extLst>
          </p:cNvPr>
          <p:cNvSpPr>
            <a:spLocks noGrp="1"/>
          </p:cNvSpPr>
          <p:nvPr>
            <p:ph idx="1"/>
          </p:nvPr>
        </p:nvSpPr>
        <p:spPr>
          <a:xfrm>
            <a:off x="3735238" y="1035843"/>
            <a:ext cx="7618561" cy="5563365"/>
          </a:xfrm>
        </p:spPr>
        <p:txBody>
          <a:bodyPr>
            <a:noAutofit/>
          </a:bodyPr>
          <a:lstStyle/>
          <a:p>
            <a:pPr marL="0" indent="0" algn="just">
              <a:buNone/>
            </a:pPr>
            <a:r>
              <a:rPr lang="en-US" sz="2400" b="1" u="sng" dirty="0">
                <a:latin typeface="Times New Roman" panose="02020603050405020304" pitchFamily="18" charset="0"/>
                <a:cs typeface="Times New Roman" panose="02020603050405020304" pitchFamily="18" charset="0"/>
              </a:rPr>
              <a:t>Kitchen Gardening Training</a:t>
            </a:r>
            <a:endParaRPr lang="en-US" sz="2400" b="1"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130 members from wards provided with the rooftop farming and kitchen gardening training.</a:t>
            </a:r>
          </a:p>
          <a:p>
            <a:pPr marL="457200" lvl="1" indent="0" algn="just">
              <a:buNone/>
            </a:pPr>
            <a:endParaRPr lang="en-US"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85% of participants have successfully established their rooftop garden and kitchen garden.</a:t>
            </a:r>
          </a:p>
          <a:p>
            <a:pPr marL="457200" lvl="1" indent="0" algn="just">
              <a:buNone/>
            </a:pPr>
            <a:endParaRPr lang="en-US" dirty="0">
              <a:latin typeface="Times New Roman" panose="02020603050405020304" pitchFamily="18" charset="0"/>
              <a:cs typeface="Times New Roman" panose="02020603050405020304" pitchFamily="18" charset="0"/>
            </a:endParaRPr>
          </a:p>
          <a:p>
            <a:pPr lvl="1" algn="just"/>
            <a:r>
              <a:rPr lang="en-US" dirty="0">
                <a:latin typeface="Times New Roman" panose="02020603050405020304" pitchFamily="18" charset="0"/>
                <a:cs typeface="Times New Roman" panose="02020603050405020304" pitchFamily="18" charset="0"/>
              </a:rPr>
              <a:t>Reduced dependency on markets for vegetables, allowing them to consume fresh, chemical-free produce directly from their gardens. Kitchen waste was turned into manure for composting, promoting cleaner environments. Children learned cultivation skills from their parents, fostering the habit of growing their own food.</a:t>
            </a:r>
          </a:p>
          <a:p>
            <a:pPr marL="0" indent="0" algn="just">
              <a:buNone/>
            </a:pPr>
            <a:endParaRPr lang="en-US" sz="2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62B700B1-07BE-EC26-1774-E0C497ED65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0BB02AB0-1492-C69C-C532-45E8D29F1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B85A5B-1BB7-E262-A305-7A5BC76BD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A58540A-6F2B-2A0C-0469-D480AEA7E5B4}"/>
              </a:ext>
            </a:extLst>
          </p:cNvPr>
          <p:cNvPicPr>
            <a:picLocks noChangeAspect="1"/>
          </p:cNvPicPr>
          <p:nvPr/>
        </p:nvPicPr>
        <p:blipFill>
          <a:blip r:embed="rId3"/>
          <a:stretch>
            <a:fillRect/>
          </a:stretch>
        </p:blipFill>
        <p:spPr>
          <a:xfrm>
            <a:off x="530536" y="2403130"/>
            <a:ext cx="3023878" cy="1414395"/>
          </a:xfrm>
          <a:prstGeom prst="rect">
            <a:avLst/>
          </a:prstGeom>
        </p:spPr>
      </p:pic>
    </p:spTree>
    <p:extLst>
      <p:ext uri="{BB962C8B-B14F-4D97-AF65-F5344CB8AC3E}">
        <p14:creationId xmlns:p14="http://schemas.microsoft.com/office/powerpoint/2010/main" val="2645859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2D5518-73DD-C5B2-A2D0-165CF743D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8AD22-FC6F-DAB8-3ADC-46690C1CC1A7}"/>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8BC82870-E6CD-D0A0-CC44-B8AB19E45D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EE0219CA-31CF-84D1-1A42-08D04F011459}"/>
              </a:ext>
            </a:extLst>
          </p:cNvPr>
          <p:cNvSpPr>
            <a:spLocks noGrp="1"/>
          </p:cNvSpPr>
          <p:nvPr>
            <p:ph idx="1"/>
          </p:nvPr>
        </p:nvSpPr>
        <p:spPr>
          <a:xfrm>
            <a:off x="3735238" y="1035843"/>
            <a:ext cx="7618561" cy="5563365"/>
          </a:xfrm>
        </p:spPr>
        <p:txBody>
          <a:bodyPr>
            <a:noAutofit/>
          </a:bodyPr>
          <a:lstStyle/>
          <a:p>
            <a:pPr marL="0" indent="0" algn="just">
              <a:buNone/>
            </a:pPr>
            <a:r>
              <a:rPr lang="en-US" sz="2400" b="1" u="sng" dirty="0">
                <a:latin typeface="Times New Roman" panose="02020603050405020304" pitchFamily="18" charset="0"/>
                <a:cs typeface="Times New Roman" panose="02020603050405020304" pitchFamily="18" charset="0"/>
              </a:rPr>
              <a:t>Mass Awareness Activities</a:t>
            </a:r>
          </a:p>
          <a:p>
            <a:pPr algn="just"/>
            <a:r>
              <a:rPr lang="en-US" sz="2400" dirty="0">
                <a:latin typeface="Times New Roman" panose="02020603050405020304" pitchFamily="18" charset="0"/>
                <a:cs typeface="Times New Roman" panose="02020603050405020304" pitchFamily="18" charset="0"/>
              </a:rPr>
              <a:t>Total participants: 5,259 children and parents (13 children with disability, 6 parents with disability, 1,435 MVFs, and 2,371 vulnerable children).</a:t>
            </a:r>
          </a:p>
          <a:p>
            <a:pPr marL="0" indent="0" algn="just">
              <a:buNone/>
            </a:pP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This event aims to raise awareness about healthy eating habits and the harmful effects of junk food. Through school orientations, dramas, and storytelling, participants learned about the cultural importance of traditional foods and how incorporating these into daily diets can promote better nutrition, preserve cultural heritage, and support local food systems. </a:t>
            </a:r>
          </a:p>
        </p:txBody>
      </p:sp>
      <p:grpSp>
        <p:nvGrpSpPr>
          <p:cNvPr id="11" name="Group 10">
            <a:extLst>
              <a:ext uri="{FF2B5EF4-FFF2-40B4-BE49-F238E27FC236}">
                <a16:creationId xmlns:a16="http://schemas.microsoft.com/office/drawing/2014/main" id="{2FF228C7-7EDA-4F06-4808-591D04F60E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9765BED4-DC55-A6A9-3D24-0B3BD5867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971FBD-D99B-B95E-0C60-E6AEA3EFF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age 20" descr="A group of children posing for a photo&#10;&#10;AI-generated content may be incorrect.">
            <a:extLst>
              <a:ext uri="{FF2B5EF4-FFF2-40B4-BE49-F238E27FC236}">
                <a16:creationId xmlns:a16="http://schemas.microsoft.com/office/drawing/2014/main" id="{DC9314D0-9999-6F2A-673E-5D6650C827CB}"/>
              </a:ext>
            </a:extLst>
          </p:cNvPr>
          <p:cNvPicPr>
            <a:picLocks/>
          </p:cNvPicPr>
          <p:nvPr/>
        </p:nvPicPr>
        <p:blipFill>
          <a:blip r:embed="rId3" cstate="print"/>
          <a:stretch>
            <a:fillRect/>
          </a:stretch>
        </p:blipFill>
        <p:spPr>
          <a:xfrm>
            <a:off x="931799" y="2244839"/>
            <a:ext cx="2245034" cy="2129197"/>
          </a:xfrm>
          <a:prstGeom prst="rect">
            <a:avLst/>
          </a:prstGeom>
        </p:spPr>
      </p:pic>
      <p:pic>
        <p:nvPicPr>
          <p:cNvPr id="6" name="Picture 5">
            <a:extLst>
              <a:ext uri="{FF2B5EF4-FFF2-40B4-BE49-F238E27FC236}">
                <a16:creationId xmlns:a16="http://schemas.microsoft.com/office/drawing/2014/main" id="{A5C3F4C4-97E2-6873-F502-58C3FE0D14D9}"/>
              </a:ext>
            </a:extLst>
          </p:cNvPr>
          <p:cNvPicPr>
            <a:picLocks noChangeAspect="1"/>
          </p:cNvPicPr>
          <p:nvPr/>
        </p:nvPicPr>
        <p:blipFill>
          <a:blip r:embed="rId4"/>
          <a:stretch>
            <a:fillRect/>
          </a:stretch>
        </p:blipFill>
        <p:spPr>
          <a:xfrm>
            <a:off x="931799" y="4516925"/>
            <a:ext cx="2245034" cy="1909187"/>
          </a:xfrm>
          <a:prstGeom prst="rect">
            <a:avLst/>
          </a:prstGeom>
        </p:spPr>
      </p:pic>
    </p:spTree>
    <p:extLst>
      <p:ext uri="{BB962C8B-B14F-4D97-AF65-F5344CB8AC3E}">
        <p14:creationId xmlns:p14="http://schemas.microsoft.com/office/powerpoint/2010/main" val="63016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65F409-EAC3-0AAF-E3F0-8532F3B9F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16203-9D83-31D4-95F6-97F8C987FA22}"/>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91C23508-C5A0-B3D5-21DC-2D910BF5C6A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A6977226-CFFC-73DD-A19E-10D1BEE2B08E}"/>
              </a:ext>
            </a:extLst>
          </p:cNvPr>
          <p:cNvSpPr>
            <a:spLocks noGrp="1"/>
          </p:cNvSpPr>
          <p:nvPr>
            <p:ph idx="1"/>
          </p:nvPr>
        </p:nvSpPr>
        <p:spPr>
          <a:xfrm>
            <a:off x="3735238" y="1035843"/>
            <a:ext cx="7618561" cy="5563365"/>
          </a:xfrm>
        </p:spPr>
        <p:txBody>
          <a:bodyPr>
            <a:noAutofit/>
          </a:bodyPr>
          <a:lstStyle/>
          <a:p>
            <a:pPr marL="0" lvl="0" indent="0" algn="just">
              <a:buNone/>
            </a:pPr>
            <a:r>
              <a:rPr lang="en-US" sz="2400" b="1" u="sng" dirty="0">
                <a:latin typeface="Times New Roman" panose="02020603050405020304" pitchFamily="18" charset="0"/>
                <a:cs typeface="Times New Roman" panose="02020603050405020304" pitchFamily="18" charset="0"/>
              </a:rPr>
              <a:t>Linkage with Financial Institutions :</a:t>
            </a:r>
          </a:p>
          <a:p>
            <a:pPr algn="just"/>
            <a:r>
              <a:rPr lang="en-US" sz="2400" dirty="0">
                <a:latin typeface="Times New Roman" panose="02020603050405020304" pitchFamily="18" charset="0"/>
                <a:cs typeface="Times New Roman" panose="02020603050405020304" pitchFamily="18" charset="0"/>
              </a:rPr>
              <a:t>Total 704 members were linked with bank and cooperatives.</a:t>
            </a:r>
          </a:p>
          <a:p>
            <a:pPr algn="just"/>
            <a:r>
              <a:rPr lang="en-US" sz="2400" dirty="0">
                <a:latin typeface="Times New Roman" panose="02020603050405020304" pitchFamily="18" charset="0"/>
                <a:cs typeface="Times New Roman" panose="02020603050405020304" pitchFamily="18" charset="0"/>
              </a:rPr>
              <a:t>Total saving fund: 82,00,000</a:t>
            </a:r>
          </a:p>
          <a:p>
            <a:pPr algn="just"/>
            <a:r>
              <a:rPr lang="en-US" sz="2400" dirty="0">
                <a:latin typeface="Times New Roman" panose="02020603050405020304" pitchFamily="18" charset="0"/>
                <a:cs typeface="Times New Roman" panose="02020603050405020304" pitchFamily="18" charset="0"/>
              </a:rPr>
              <a:t>Total investment fund: 59,00,000</a:t>
            </a:r>
          </a:p>
          <a:p>
            <a:pPr algn="just"/>
            <a:r>
              <a:rPr lang="en-US" sz="2400" dirty="0">
                <a:latin typeface="Times New Roman" panose="02020603050405020304" pitchFamily="18" charset="0"/>
                <a:cs typeface="Times New Roman" panose="02020603050405020304" pitchFamily="18" charset="0"/>
              </a:rPr>
              <a:t>Total share: 9,22,000</a:t>
            </a:r>
          </a:p>
          <a:p>
            <a:pPr marL="0" indent="0" algn="just">
              <a:buNone/>
            </a:pPr>
            <a:r>
              <a:rPr lang="en-US" sz="2400" b="1" u="sng" dirty="0">
                <a:latin typeface="Times New Roman" panose="02020603050405020304" pitchFamily="18" charset="0"/>
                <a:cs typeface="Times New Roman" panose="02020603050405020304" pitchFamily="18" charset="0"/>
              </a:rPr>
              <a:t>S4N Groups:</a:t>
            </a:r>
          </a:p>
          <a:p>
            <a:pPr algn="just"/>
            <a:r>
              <a:rPr lang="en-US" sz="2400" dirty="0">
                <a:latin typeface="Times New Roman" panose="02020603050405020304" pitchFamily="18" charset="0"/>
                <a:cs typeface="Times New Roman" panose="02020603050405020304" pitchFamily="18" charset="0"/>
              </a:rPr>
              <a:t>Total 30 S4N Groups both in </a:t>
            </a:r>
            <a:r>
              <a:rPr lang="en-US" sz="2400" dirty="0" err="1">
                <a:latin typeface="Times New Roman" panose="02020603050405020304" pitchFamily="18" charset="0"/>
                <a:cs typeface="Times New Roman" panose="02020603050405020304" pitchFamily="18" charset="0"/>
              </a:rPr>
              <a:t>Kirtipur</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Balaju</a:t>
            </a:r>
            <a:r>
              <a:rPr lang="en-US" sz="2400" dirty="0">
                <a:latin typeface="Times New Roman" panose="02020603050405020304" pitchFamily="18" charset="0"/>
                <a:cs typeface="Times New Roman" panose="02020603050405020304" pitchFamily="18" charset="0"/>
              </a:rPr>
              <a:t>. Out of which 5 groups have shared out and 26 groups are continuing.</a:t>
            </a:r>
          </a:p>
          <a:p>
            <a:pPr algn="just"/>
            <a:r>
              <a:rPr lang="en-US" sz="2400" dirty="0">
                <a:latin typeface="Times New Roman" panose="02020603050405020304" pitchFamily="18" charset="0"/>
                <a:cs typeface="Times New Roman" panose="02020603050405020304" pitchFamily="18" charset="0"/>
              </a:rPr>
              <a:t>Total saving fund is 32,52,740 and total investment fund is 25,29,630.</a:t>
            </a:r>
          </a:p>
          <a:p>
            <a:pPr algn="just"/>
            <a:r>
              <a:rPr lang="en-US" sz="2400" dirty="0">
                <a:latin typeface="Times New Roman" panose="02020603050405020304" pitchFamily="18" charset="0"/>
                <a:cs typeface="Times New Roman" panose="02020603050405020304" pitchFamily="18" charset="0"/>
              </a:rPr>
              <a:t>429 saving 4 nutrition members were engaged. </a:t>
            </a:r>
          </a:p>
          <a:p>
            <a:endParaRPr lang="en-US" sz="2400" dirty="0">
              <a:latin typeface="Times New Roman" panose="02020603050405020304" pitchFamily="18" charset="0"/>
              <a:cs typeface="Times New Roman" panose="02020603050405020304" pitchFamily="18" charset="0"/>
            </a:endParaRPr>
          </a:p>
          <a:p>
            <a:pPr lvl="0"/>
            <a:endParaRPr lang="en-US" u="sng" dirty="0"/>
          </a:p>
        </p:txBody>
      </p:sp>
      <p:grpSp>
        <p:nvGrpSpPr>
          <p:cNvPr id="11" name="Group 10">
            <a:extLst>
              <a:ext uri="{FF2B5EF4-FFF2-40B4-BE49-F238E27FC236}">
                <a16:creationId xmlns:a16="http://schemas.microsoft.com/office/drawing/2014/main" id="{BCC9923B-1CBB-7966-8320-ADC04BBFFF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C0E5F7E6-5A01-5535-4A5A-61D604FAE7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A4D019-9FE5-7CAC-C063-653F12FFD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 22" descr="A group of people sitting at tables&#10;&#10;AI-generated content may be incorrect.">
            <a:extLst>
              <a:ext uri="{FF2B5EF4-FFF2-40B4-BE49-F238E27FC236}">
                <a16:creationId xmlns:a16="http://schemas.microsoft.com/office/drawing/2014/main" id="{9B8412B1-27B1-132F-1E3A-50590F6CB376}"/>
              </a:ext>
            </a:extLst>
          </p:cNvPr>
          <p:cNvPicPr>
            <a:picLocks/>
          </p:cNvPicPr>
          <p:nvPr/>
        </p:nvPicPr>
        <p:blipFill>
          <a:blip r:embed="rId3" cstate="print"/>
          <a:stretch>
            <a:fillRect/>
          </a:stretch>
        </p:blipFill>
        <p:spPr>
          <a:xfrm>
            <a:off x="1000533" y="2244840"/>
            <a:ext cx="2245034" cy="1909186"/>
          </a:xfrm>
          <a:prstGeom prst="rect">
            <a:avLst/>
          </a:prstGeom>
        </p:spPr>
      </p:pic>
      <p:pic>
        <p:nvPicPr>
          <p:cNvPr id="8" name="Image 23" descr="A group of women sitting on the ground&#10;&#10;AI-generated content may be incorrect.">
            <a:extLst>
              <a:ext uri="{FF2B5EF4-FFF2-40B4-BE49-F238E27FC236}">
                <a16:creationId xmlns:a16="http://schemas.microsoft.com/office/drawing/2014/main" id="{9BC5A3B0-386D-80A9-9365-FFBC27DD3DAD}"/>
              </a:ext>
            </a:extLst>
          </p:cNvPr>
          <p:cNvPicPr>
            <a:picLocks/>
          </p:cNvPicPr>
          <p:nvPr/>
        </p:nvPicPr>
        <p:blipFill>
          <a:blip r:embed="rId4" cstate="print"/>
          <a:stretch>
            <a:fillRect/>
          </a:stretch>
        </p:blipFill>
        <p:spPr>
          <a:xfrm>
            <a:off x="1000533" y="4372378"/>
            <a:ext cx="2245034" cy="1839886"/>
          </a:xfrm>
          <a:prstGeom prst="rect">
            <a:avLst/>
          </a:prstGeom>
        </p:spPr>
      </p:pic>
    </p:spTree>
    <p:extLst>
      <p:ext uri="{BB962C8B-B14F-4D97-AF65-F5344CB8AC3E}">
        <p14:creationId xmlns:p14="http://schemas.microsoft.com/office/powerpoint/2010/main" val="1789039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5F5579-DDDD-6928-37E3-90DDB9FD4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2DFDA-7CEF-772C-C95E-06E93320EB29}"/>
              </a:ext>
            </a:extLst>
          </p:cNvPr>
          <p:cNvSpPr>
            <a:spLocks noGrp="1"/>
          </p:cNvSpPr>
          <p:nvPr>
            <p:ph type="title"/>
          </p:nvPr>
        </p:nvSpPr>
        <p:spPr>
          <a:xfrm>
            <a:off x="838201" y="1060682"/>
            <a:ext cx="2897038"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INRL Project’ Achievements </a:t>
            </a:r>
          </a:p>
        </p:txBody>
      </p:sp>
      <p:pic>
        <p:nvPicPr>
          <p:cNvPr id="4" name="Picture 3">
            <a:extLst>
              <a:ext uri="{FF2B5EF4-FFF2-40B4-BE49-F238E27FC236}">
                <a16:creationId xmlns:a16="http://schemas.microsoft.com/office/drawing/2014/main" id="{5352A3D8-68AB-AEAF-D9D9-C0CA286166B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0638" y="71099"/>
            <a:ext cx="2608000" cy="826721"/>
          </a:xfrm>
          <a:prstGeom prst="rect">
            <a:avLst/>
          </a:prstGeom>
          <a:solidFill>
            <a:sysClr val="window" lastClr="FFFFFF"/>
          </a:solidFill>
        </p:spPr>
      </p:pic>
      <p:sp>
        <p:nvSpPr>
          <p:cNvPr id="3" name="Content Placeholder 2">
            <a:extLst>
              <a:ext uri="{FF2B5EF4-FFF2-40B4-BE49-F238E27FC236}">
                <a16:creationId xmlns:a16="http://schemas.microsoft.com/office/drawing/2014/main" id="{184C8A17-208D-95D7-7DD2-BB1A824EBBA6}"/>
              </a:ext>
            </a:extLst>
          </p:cNvPr>
          <p:cNvSpPr>
            <a:spLocks noGrp="1"/>
          </p:cNvSpPr>
          <p:nvPr>
            <p:ph idx="1"/>
          </p:nvPr>
        </p:nvSpPr>
        <p:spPr>
          <a:xfrm>
            <a:off x="3735238" y="1035843"/>
            <a:ext cx="7618561" cy="5563365"/>
          </a:xfrm>
        </p:spPr>
        <p:txBody>
          <a:bodyPr>
            <a:noAutofit/>
          </a:bodyPr>
          <a:lstStyle/>
          <a:p>
            <a:pPr marL="0" lvl="0" indent="0" algn="just">
              <a:buNone/>
            </a:pPr>
            <a:r>
              <a:rPr lang="en-US" sz="2400" b="1" u="sng" dirty="0">
                <a:latin typeface="Times New Roman" panose="02020603050405020304" pitchFamily="18" charset="0"/>
                <a:cs typeface="Times New Roman" panose="02020603050405020304" pitchFamily="18" charset="0"/>
              </a:rPr>
              <a:t>Linkage with Financial Institutions :</a:t>
            </a:r>
          </a:p>
          <a:p>
            <a:pPr algn="just"/>
            <a:r>
              <a:rPr lang="en-US" sz="2400" dirty="0">
                <a:latin typeface="Times New Roman" panose="02020603050405020304" pitchFamily="18" charset="0"/>
                <a:cs typeface="Times New Roman" panose="02020603050405020304" pitchFamily="18" charset="0"/>
              </a:rPr>
              <a:t>Total 704 members were linked with bank and cooperatives.</a:t>
            </a:r>
          </a:p>
          <a:p>
            <a:pPr algn="just"/>
            <a:r>
              <a:rPr lang="en-US" sz="2400" dirty="0">
                <a:latin typeface="Times New Roman" panose="02020603050405020304" pitchFamily="18" charset="0"/>
                <a:cs typeface="Times New Roman" panose="02020603050405020304" pitchFamily="18" charset="0"/>
              </a:rPr>
              <a:t>Total saving fund: 82,00,000</a:t>
            </a:r>
          </a:p>
          <a:p>
            <a:pPr algn="just"/>
            <a:r>
              <a:rPr lang="en-US" sz="2400" dirty="0">
                <a:latin typeface="Times New Roman" panose="02020603050405020304" pitchFamily="18" charset="0"/>
                <a:cs typeface="Times New Roman" panose="02020603050405020304" pitchFamily="18" charset="0"/>
              </a:rPr>
              <a:t>Total investment fund: 59,00,000</a:t>
            </a:r>
          </a:p>
          <a:p>
            <a:pPr algn="just"/>
            <a:r>
              <a:rPr lang="en-US" sz="2400" dirty="0">
                <a:latin typeface="Times New Roman" panose="02020603050405020304" pitchFamily="18" charset="0"/>
                <a:cs typeface="Times New Roman" panose="02020603050405020304" pitchFamily="18" charset="0"/>
              </a:rPr>
              <a:t>Total share: 9,22,000</a:t>
            </a:r>
          </a:p>
          <a:p>
            <a:pPr marL="0" indent="0" algn="just">
              <a:buNone/>
            </a:pPr>
            <a:r>
              <a:rPr lang="en-US" sz="2400" b="1" u="sng" dirty="0">
                <a:latin typeface="Times New Roman" panose="02020603050405020304" pitchFamily="18" charset="0"/>
                <a:cs typeface="Times New Roman" panose="02020603050405020304" pitchFamily="18" charset="0"/>
              </a:rPr>
              <a:t>S4N Groups:</a:t>
            </a:r>
          </a:p>
          <a:p>
            <a:pPr algn="just"/>
            <a:r>
              <a:rPr lang="en-US" sz="2400" dirty="0">
                <a:latin typeface="Times New Roman" panose="02020603050405020304" pitchFamily="18" charset="0"/>
                <a:cs typeface="Times New Roman" panose="02020603050405020304" pitchFamily="18" charset="0"/>
              </a:rPr>
              <a:t>Total 30 S4N Groups both in </a:t>
            </a:r>
            <a:r>
              <a:rPr lang="en-US" sz="2400" dirty="0" err="1">
                <a:latin typeface="Times New Roman" panose="02020603050405020304" pitchFamily="18" charset="0"/>
                <a:cs typeface="Times New Roman" panose="02020603050405020304" pitchFamily="18" charset="0"/>
              </a:rPr>
              <a:t>Kirtipur</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Balaju</a:t>
            </a:r>
            <a:r>
              <a:rPr lang="en-US" sz="2400" dirty="0">
                <a:latin typeface="Times New Roman" panose="02020603050405020304" pitchFamily="18" charset="0"/>
                <a:cs typeface="Times New Roman" panose="02020603050405020304" pitchFamily="18" charset="0"/>
              </a:rPr>
              <a:t>. Out of which 5 groups have shared out and 26 groups are continuing.</a:t>
            </a:r>
          </a:p>
          <a:p>
            <a:pPr algn="just"/>
            <a:r>
              <a:rPr lang="en-US" sz="2400" dirty="0">
                <a:latin typeface="Times New Roman" panose="02020603050405020304" pitchFamily="18" charset="0"/>
                <a:cs typeface="Times New Roman" panose="02020603050405020304" pitchFamily="18" charset="0"/>
              </a:rPr>
              <a:t>Total saving fund is 32,52,740 and total investment fund is 25,29,630.</a:t>
            </a:r>
          </a:p>
          <a:p>
            <a:pPr algn="just"/>
            <a:r>
              <a:rPr lang="en-US" sz="2400" dirty="0">
                <a:latin typeface="Times New Roman" panose="02020603050405020304" pitchFamily="18" charset="0"/>
                <a:cs typeface="Times New Roman" panose="02020603050405020304" pitchFamily="18" charset="0"/>
              </a:rPr>
              <a:t>429 saving 4 nutrition members were engaged. </a:t>
            </a:r>
          </a:p>
          <a:p>
            <a:endParaRPr lang="en-US" sz="2400" dirty="0">
              <a:latin typeface="Times New Roman" panose="02020603050405020304" pitchFamily="18" charset="0"/>
              <a:cs typeface="Times New Roman" panose="02020603050405020304" pitchFamily="18" charset="0"/>
            </a:endParaRPr>
          </a:p>
          <a:p>
            <a:pPr lvl="0"/>
            <a:endParaRPr lang="en-US" u="sng" dirty="0"/>
          </a:p>
        </p:txBody>
      </p:sp>
      <p:grpSp>
        <p:nvGrpSpPr>
          <p:cNvPr id="11" name="Group 10">
            <a:extLst>
              <a:ext uri="{FF2B5EF4-FFF2-40B4-BE49-F238E27FC236}">
                <a16:creationId xmlns:a16="http://schemas.microsoft.com/office/drawing/2014/main" id="{81908D9A-1421-11E4-F035-B34521CCFE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6BB9438D-D2CE-8366-DC31-8FF8BA9E9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B9F9CB-B37F-2A04-E98A-E337355DC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 22" descr="A group of people sitting at tables&#10;&#10;AI-generated content may be incorrect.">
            <a:extLst>
              <a:ext uri="{FF2B5EF4-FFF2-40B4-BE49-F238E27FC236}">
                <a16:creationId xmlns:a16="http://schemas.microsoft.com/office/drawing/2014/main" id="{D585693A-DC73-404F-E9A0-C78063E74FA2}"/>
              </a:ext>
            </a:extLst>
          </p:cNvPr>
          <p:cNvPicPr>
            <a:picLocks/>
          </p:cNvPicPr>
          <p:nvPr/>
        </p:nvPicPr>
        <p:blipFill>
          <a:blip r:embed="rId3" cstate="print"/>
          <a:stretch>
            <a:fillRect/>
          </a:stretch>
        </p:blipFill>
        <p:spPr>
          <a:xfrm>
            <a:off x="1000533" y="2244840"/>
            <a:ext cx="2245034" cy="1909186"/>
          </a:xfrm>
          <a:prstGeom prst="rect">
            <a:avLst/>
          </a:prstGeom>
        </p:spPr>
      </p:pic>
      <p:pic>
        <p:nvPicPr>
          <p:cNvPr id="8" name="Image 23" descr="A group of women sitting on the ground&#10;&#10;AI-generated content may be incorrect.">
            <a:extLst>
              <a:ext uri="{FF2B5EF4-FFF2-40B4-BE49-F238E27FC236}">
                <a16:creationId xmlns:a16="http://schemas.microsoft.com/office/drawing/2014/main" id="{2C0F0A2F-743C-A5B3-BF89-A1F014183F72}"/>
              </a:ext>
            </a:extLst>
          </p:cNvPr>
          <p:cNvPicPr>
            <a:picLocks/>
          </p:cNvPicPr>
          <p:nvPr/>
        </p:nvPicPr>
        <p:blipFill>
          <a:blip r:embed="rId4" cstate="print"/>
          <a:stretch>
            <a:fillRect/>
          </a:stretch>
        </p:blipFill>
        <p:spPr>
          <a:xfrm>
            <a:off x="1000533" y="4372378"/>
            <a:ext cx="2245034" cy="1839886"/>
          </a:xfrm>
          <a:prstGeom prst="rect">
            <a:avLst/>
          </a:prstGeom>
        </p:spPr>
      </p:pic>
    </p:spTree>
    <p:extLst>
      <p:ext uri="{BB962C8B-B14F-4D97-AF65-F5344CB8AC3E}">
        <p14:creationId xmlns:p14="http://schemas.microsoft.com/office/powerpoint/2010/main" val="187645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F6E0BB-8915-93C5-0DBE-EC81327473BE}"/>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Rectangle 52">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1F6B-8D21-F404-9F30-34035BF1CE65}"/>
              </a:ext>
            </a:extLst>
          </p:cNvPr>
          <p:cNvSpPr>
            <a:spLocks noGrp="1"/>
          </p:cNvSpPr>
          <p:nvPr>
            <p:ph type="title"/>
          </p:nvPr>
        </p:nvSpPr>
        <p:spPr>
          <a:xfrm>
            <a:off x="806825" y="457201"/>
            <a:ext cx="2844800" cy="3588870"/>
          </a:xfrm>
        </p:spPr>
        <p:txBody>
          <a:bodyPr anchor="b">
            <a:normAutofit/>
          </a:bodyPr>
          <a:lstStyle/>
          <a:p>
            <a:pPr algn="r"/>
            <a:r>
              <a:rPr lang="en-US" sz="40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Maternal Child Health Project </a:t>
            </a:r>
          </a:p>
        </p:txBody>
      </p:sp>
      <p:sp>
        <p:nvSpPr>
          <p:cNvPr id="3" name="Content Placeholder 2">
            <a:extLst>
              <a:ext uri="{FF2B5EF4-FFF2-40B4-BE49-F238E27FC236}">
                <a16:creationId xmlns:a16="http://schemas.microsoft.com/office/drawing/2014/main" id="{DB643547-361F-BE6E-A7F3-40B06EDCDDAA}"/>
              </a:ext>
            </a:extLst>
          </p:cNvPr>
          <p:cNvSpPr>
            <a:spLocks noGrp="1"/>
          </p:cNvSpPr>
          <p:nvPr>
            <p:ph idx="1"/>
          </p:nvPr>
        </p:nvSpPr>
        <p:spPr>
          <a:xfrm>
            <a:off x="4433589" y="193914"/>
            <a:ext cx="3722856" cy="6551943"/>
          </a:xfrm>
        </p:spPr>
        <p:txBody>
          <a:bodyPr anchor="ctr">
            <a:noAutofit/>
          </a:bodyPr>
          <a:lstStyle/>
          <a:p>
            <a:pPr marL="0" lvl="0" indent="0">
              <a:buNone/>
            </a:pPr>
            <a:r>
              <a:rPr lang="en-US" sz="1800" b="1" dirty="0">
                <a:latin typeface="Times" panose="02020603050405020304" pitchFamily="18" charset="0"/>
                <a:cs typeface="Times" panose="02020603050405020304" pitchFamily="18" charset="0"/>
              </a:rPr>
              <a:t>Type of Project</a:t>
            </a:r>
            <a:r>
              <a:rPr lang="en-US" sz="1800" dirty="0">
                <a:latin typeface="Times" panose="02020603050405020304" pitchFamily="18" charset="0"/>
                <a:cs typeface="Times" panose="02020603050405020304" pitchFamily="18" charset="0"/>
              </a:rPr>
              <a:t> : Health Education  </a:t>
            </a:r>
          </a:p>
          <a:p>
            <a:pPr marL="0" lvl="0" indent="0">
              <a:buNone/>
            </a:pPr>
            <a:r>
              <a:rPr lang="en-US" sz="1800" b="1" dirty="0">
                <a:latin typeface="Times" panose="02020603050405020304" pitchFamily="18" charset="0"/>
                <a:cs typeface="Times" panose="02020603050405020304" pitchFamily="18" charset="0"/>
              </a:rPr>
              <a:t>Area of Focus:</a:t>
            </a:r>
            <a:r>
              <a:rPr lang="en-US" sz="1800" dirty="0">
                <a:latin typeface="Times" panose="02020603050405020304" pitchFamily="18" charset="0"/>
                <a:cs typeface="Times" panose="02020603050405020304" pitchFamily="18" charset="0"/>
              </a:rPr>
              <a:t> Safe motherhood and Child. </a:t>
            </a:r>
          </a:p>
          <a:p>
            <a:pPr marL="0" lvl="0" indent="0">
              <a:buNone/>
            </a:pPr>
            <a:r>
              <a:rPr lang="en-US" sz="1800" b="1" dirty="0">
                <a:latin typeface="Times" panose="02020603050405020304" pitchFamily="18" charset="0"/>
                <a:cs typeface="Times" panose="02020603050405020304" pitchFamily="18" charset="0"/>
              </a:rPr>
              <a:t>Funding Partner</a:t>
            </a:r>
            <a:r>
              <a:rPr lang="en-US" sz="1800" dirty="0">
                <a:latin typeface="Times" panose="02020603050405020304" pitchFamily="18" charset="0"/>
                <a:cs typeface="Times" panose="02020603050405020304" pitchFamily="18" charset="0"/>
              </a:rPr>
              <a:t>: Rose Club International -Korea</a:t>
            </a:r>
          </a:p>
          <a:p>
            <a:pPr marL="0" lvl="0" indent="0">
              <a:buNone/>
            </a:pPr>
            <a:r>
              <a:rPr lang="en-US" sz="1800" b="1" dirty="0">
                <a:latin typeface="Times" panose="02020603050405020304" pitchFamily="18" charset="0"/>
                <a:cs typeface="Times" panose="02020603050405020304" pitchFamily="18" charset="0"/>
              </a:rPr>
              <a:t>Project Period:</a:t>
            </a:r>
            <a:r>
              <a:rPr lang="en-US" sz="1800" dirty="0">
                <a:latin typeface="Times" panose="02020603050405020304" pitchFamily="18" charset="0"/>
                <a:cs typeface="Times" panose="02020603050405020304" pitchFamily="18" charset="0"/>
              </a:rPr>
              <a:t> February 2025 to January 2026).</a:t>
            </a:r>
          </a:p>
          <a:p>
            <a:pPr marL="0" lvl="0" indent="0">
              <a:buNone/>
            </a:pPr>
            <a:r>
              <a:rPr lang="en-US" sz="1800" b="1" dirty="0">
                <a:latin typeface="Times" panose="02020603050405020304" pitchFamily="18" charset="0"/>
                <a:cs typeface="Times" panose="02020603050405020304" pitchFamily="18" charset="0"/>
              </a:rPr>
              <a:t>Project Location:</a:t>
            </a:r>
            <a:r>
              <a:rPr lang="en-US" sz="1800" dirty="0">
                <a:latin typeface="Times" panose="02020603050405020304" pitchFamily="18" charset="0"/>
                <a:cs typeface="Times" panose="02020603050405020304" pitchFamily="18" charset="0"/>
              </a:rPr>
              <a:t> Gandaki Rural Municipality, Gorkha, Gandaki Province.</a:t>
            </a:r>
          </a:p>
          <a:p>
            <a:pPr marL="0" lvl="0" indent="0">
              <a:buNone/>
            </a:pPr>
            <a:r>
              <a:rPr lang="en-US" sz="1800" b="1" dirty="0">
                <a:latin typeface="Times" panose="02020603050405020304" pitchFamily="18" charset="0"/>
                <a:cs typeface="Times" panose="02020603050405020304" pitchFamily="18" charset="0"/>
              </a:rPr>
              <a:t>Main Objective:</a:t>
            </a:r>
            <a:r>
              <a:rPr lang="en-US" sz="1800" dirty="0">
                <a:latin typeface="Times" panose="02020603050405020304" pitchFamily="18" charset="0"/>
                <a:cs typeface="Times" panose="02020603050405020304" pitchFamily="18" charset="0"/>
              </a:rPr>
              <a:t> Safe motherhood and child nourishment </a:t>
            </a:r>
          </a:p>
          <a:p>
            <a:pPr marL="0" lvl="0" indent="0">
              <a:buNone/>
            </a:pPr>
            <a:r>
              <a:rPr lang="en-US" sz="1800" dirty="0">
                <a:latin typeface="Times" panose="02020603050405020304" pitchFamily="18" charset="0"/>
                <a:cs typeface="Times" panose="02020603050405020304" pitchFamily="18" charset="0"/>
              </a:rPr>
              <a:t>Warm clothes distribution to mothers with children</a:t>
            </a:r>
          </a:p>
          <a:p>
            <a:pPr marL="0" lvl="0" indent="0">
              <a:buNone/>
            </a:pPr>
            <a:r>
              <a:rPr lang="en-US" sz="1800" b="1" dirty="0">
                <a:latin typeface="Times" panose="02020603050405020304" pitchFamily="18" charset="0"/>
                <a:cs typeface="Times" panose="02020603050405020304" pitchFamily="18" charset="0"/>
              </a:rPr>
              <a:t>Target Beneficiaries: </a:t>
            </a:r>
            <a:r>
              <a:rPr lang="en-US" sz="1800" dirty="0">
                <a:latin typeface="Times" panose="02020603050405020304" pitchFamily="18" charset="0"/>
                <a:cs typeface="Times" panose="02020603050405020304" pitchFamily="18" charset="0"/>
              </a:rPr>
              <a:t>Pregnant and Lactating Women with children and adolescences as well as FCHVs. </a:t>
            </a:r>
          </a:p>
          <a:p>
            <a:pPr marL="0" indent="0">
              <a:buNone/>
            </a:pPr>
            <a:r>
              <a:rPr lang="en-US" sz="1800" dirty="0">
                <a:latin typeface="Times" panose="02020603050405020304" pitchFamily="18" charset="0"/>
                <a:cs typeface="Times" panose="02020603050405020304" pitchFamily="18" charset="0"/>
              </a:rPr>
              <a:t>Total Human Resources: 1 (Part-time)</a:t>
            </a:r>
          </a:p>
          <a:p>
            <a:pPr lvl="0"/>
            <a:endParaRPr lang="en-US" sz="1800" u="sng" dirty="0">
              <a:latin typeface="Times" panose="02020603050405020304" pitchFamily="18" charset="0"/>
              <a:cs typeface="Times" panose="02020603050405020304" pitchFamily="18" charset="0"/>
            </a:endParaRPr>
          </a:p>
        </p:txBody>
      </p:sp>
      <p:pic>
        <p:nvPicPr>
          <p:cNvPr id="4" name="Picture 3" descr="A blue and black screen&#10;&#10;AI-generated content may be incorrect.">
            <a:extLst>
              <a:ext uri="{FF2B5EF4-FFF2-40B4-BE49-F238E27FC236}">
                <a16:creationId xmlns:a16="http://schemas.microsoft.com/office/drawing/2014/main" id="{5C87994C-1833-D8B7-37B6-A1E8DF60E22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91824" y="193914"/>
            <a:ext cx="2823586" cy="950897"/>
          </a:xfrm>
          <a:prstGeom prst="rect">
            <a:avLst/>
          </a:prstGeom>
          <a:solidFill>
            <a:sysClr val="window" lastClr="FFFFFF"/>
          </a:solidFill>
        </p:spPr>
      </p:pic>
      <p:pic>
        <p:nvPicPr>
          <p:cNvPr id="6" name="Picture 5" descr="A group of people standing outside a building&#10;&#10;AI-generated content may be incorrect.">
            <a:extLst>
              <a:ext uri="{FF2B5EF4-FFF2-40B4-BE49-F238E27FC236}">
                <a16:creationId xmlns:a16="http://schemas.microsoft.com/office/drawing/2014/main" id="{C8C2D23C-EF7E-104E-6269-BB6017322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445" y="2417672"/>
            <a:ext cx="3628385" cy="2721288"/>
          </a:xfrm>
          <a:prstGeom prst="rect">
            <a:avLst/>
          </a:prstGeom>
        </p:spPr>
      </p:pic>
    </p:spTree>
    <p:extLst>
      <p:ext uri="{BB962C8B-B14F-4D97-AF65-F5344CB8AC3E}">
        <p14:creationId xmlns:p14="http://schemas.microsoft.com/office/powerpoint/2010/main" val="72223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27D005-0845-B08F-9635-CE9F2E104EA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94A2F-FEA9-6CFB-3E39-C5903BD336C9}"/>
              </a:ext>
            </a:extLst>
          </p:cNvPr>
          <p:cNvSpPr>
            <a:spLocks noGrp="1"/>
          </p:cNvSpPr>
          <p:nvPr>
            <p:ph type="title"/>
          </p:nvPr>
        </p:nvSpPr>
        <p:spPr>
          <a:xfrm>
            <a:off x="686834" y="1153572"/>
            <a:ext cx="3200400" cy="4461163"/>
          </a:xfrm>
        </p:spPr>
        <p:txBody>
          <a:bodyPr>
            <a:normAutofit/>
          </a:bodyPr>
          <a:lstStyle/>
          <a:p>
            <a:r>
              <a:rPr lang="en-US" sz="3700" b="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MCH Project- Major Achievements </a:t>
            </a: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Content Placeholder 2">
            <a:extLst>
              <a:ext uri="{FF2B5EF4-FFF2-40B4-BE49-F238E27FC236}">
                <a16:creationId xmlns:a16="http://schemas.microsoft.com/office/drawing/2014/main" id="{2FCE90F0-852F-F459-C67D-223F18A1CD65}"/>
              </a:ext>
            </a:extLst>
          </p:cNvPr>
          <p:cNvSpPr>
            <a:spLocks noGrp="1"/>
          </p:cNvSpPr>
          <p:nvPr>
            <p:ph idx="1"/>
          </p:nvPr>
        </p:nvSpPr>
        <p:spPr>
          <a:xfrm>
            <a:off x="4447308" y="591344"/>
            <a:ext cx="7057858" cy="6111381"/>
          </a:xfrm>
        </p:spPr>
        <p:txBody>
          <a:bodyPr anchor="ctr">
            <a:noAutofit/>
          </a:bodyPr>
          <a:lstStyle/>
          <a:p>
            <a:pPr marL="0" lvl="0" indent="0" algn="just">
              <a:buNone/>
            </a:pPr>
            <a:r>
              <a:rPr lang="en-US" sz="2400" dirty="0">
                <a:latin typeface="Times" panose="02020603050405020304" pitchFamily="18" charset="0"/>
                <a:cs typeface="Times" panose="02020603050405020304" pitchFamily="18" charset="0"/>
              </a:rPr>
              <a:t>Project Approval by SWC.</a:t>
            </a:r>
          </a:p>
          <a:p>
            <a:pPr marL="0" lvl="0" indent="0" algn="just">
              <a:buNone/>
            </a:pPr>
            <a:r>
              <a:rPr lang="en-US" sz="2400" dirty="0">
                <a:latin typeface="Times" panose="02020603050405020304" pitchFamily="18" charset="0"/>
                <a:cs typeface="Times" panose="02020603050405020304" pitchFamily="18" charset="0"/>
              </a:rPr>
              <a:t>Inception Workshop has conducted in Gandaki Rural Municipality. </a:t>
            </a:r>
          </a:p>
          <a:p>
            <a:pPr marL="0" lvl="0" indent="0" algn="just">
              <a:buNone/>
            </a:pPr>
            <a:r>
              <a:rPr lang="en-US" sz="2400" dirty="0">
                <a:latin typeface="Times" panose="02020603050405020304" pitchFamily="18" charset="0"/>
                <a:cs typeface="Times" panose="02020603050405020304" pitchFamily="18" charset="0"/>
              </a:rPr>
              <a:t>Provided the warm clothes and blanket to pregnant women and lactating women (60 women.  </a:t>
            </a:r>
          </a:p>
          <a:p>
            <a:pPr marL="0" lvl="0" indent="0" algn="just">
              <a:buNone/>
            </a:pPr>
            <a:r>
              <a:rPr lang="en-US" sz="2400" dirty="0">
                <a:latin typeface="Times" panose="02020603050405020304" pitchFamily="18" charset="0"/>
                <a:cs typeface="Times" panose="02020603050405020304" pitchFamily="18" charset="0"/>
              </a:rPr>
              <a:t>60 Pregnant women and Lactating women with children have received nutrition foods (Beaten rice, Grams, and nutritious foods) in four times (240HHs).</a:t>
            </a:r>
          </a:p>
          <a:p>
            <a:pPr marL="0" lvl="0" indent="0" algn="just">
              <a:buNone/>
            </a:pPr>
            <a:r>
              <a:rPr lang="en-US" sz="2400" dirty="0">
                <a:latin typeface="Times" panose="02020603050405020304" pitchFamily="18" charset="0"/>
                <a:cs typeface="Times" panose="02020603050405020304" pitchFamily="18" charset="0"/>
              </a:rPr>
              <a:t>60 Trained to Pregnant women and Lactating women with children about Health Education.</a:t>
            </a:r>
          </a:p>
          <a:p>
            <a:pPr marL="0" lvl="0" indent="0" algn="just">
              <a:buNone/>
            </a:pPr>
            <a:r>
              <a:rPr lang="en-US" sz="2400" dirty="0">
                <a:latin typeface="Times" panose="02020603050405020304" pitchFamily="18" charset="0"/>
                <a:cs typeface="Times" panose="02020603050405020304" pitchFamily="18" charset="0"/>
              </a:rPr>
              <a:t>Health Education provided to adolescences in school level of Gandaki RM.    </a:t>
            </a:r>
          </a:p>
          <a:p>
            <a:pPr marL="0" lvl="0" indent="0" algn="just">
              <a:buNone/>
            </a:pPr>
            <a:r>
              <a:rPr lang="en-US" sz="2400" dirty="0">
                <a:latin typeface="Times" panose="02020603050405020304" pitchFamily="18" charset="0"/>
                <a:cs typeface="Times" panose="02020603050405020304" pitchFamily="18" charset="0"/>
              </a:rPr>
              <a:t>Monitoring and Evaluation with PHC Staffs and DPAC meeting has completed in Gandaki RM.</a:t>
            </a:r>
          </a:p>
          <a:p>
            <a:pPr marL="0" lvl="0" indent="0" algn="just">
              <a:buNone/>
            </a:pPr>
            <a:r>
              <a:rPr lang="en-US" sz="2400" dirty="0">
                <a:latin typeface="Times" panose="02020603050405020304" pitchFamily="18" charset="0"/>
                <a:cs typeface="Times" panose="02020603050405020304" pitchFamily="18" charset="0"/>
              </a:rPr>
              <a:t>Progress Report submission to Rose Club International in monthly basis.  </a:t>
            </a:r>
          </a:p>
        </p:txBody>
      </p:sp>
      <p:pic>
        <p:nvPicPr>
          <p:cNvPr id="4" name="Picture 3" descr="A blue and black screen&#10;&#10;AI-generated content may be incorrect.">
            <a:extLst>
              <a:ext uri="{FF2B5EF4-FFF2-40B4-BE49-F238E27FC236}">
                <a16:creationId xmlns:a16="http://schemas.microsoft.com/office/drawing/2014/main" id="{59684D28-1472-016F-BBB9-B70679AF431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834113" y="0"/>
            <a:ext cx="2354838" cy="739938"/>
          </a:xfrm>
          <a:prstGeom prst="rect">
            <a:avLst/>
          </a:prstGeom>
          <a:solidFill>
            <a:sysClr val="window" lastClr="FFFFFF"/>
          </a:solidFill>
        </p:spPr>
      </p:pic>
    </p:spTree>
    <p:extLst>
      <p:ext uri="{BB962C8B-B14F-4D97-AF65-F5344CB8AC3E}">
        <p14:creationId xmlns:p14="http://schemas.microsoft.com/office/powerpoint/2010/main" val="4012930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613767" y="276911"/>
            <a:ext cx="8478475" cy="918843"/>
          </a:xfrm>
        </p:spPr>
        <p:txBody>
          <a:bodyPr anchor="t">
            <a:normAutofit/>
          </a:bodyPr>
          <a:lstStyle/>
          <a:p>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Nutrition Foods to Mothers with Children</a:t>
            </a:r>
            <a:b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warm clothes to mothers and pregnant women</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779344" y="0"/>
            <a:ext cx="3289294" cy="824361"/>
          </a:xfrm>
          <a:prstGeom prst="rect">
            <a:avLst/>
          </a:prstGeom>
          <a:solidFill>
            <a:sysClr val="window" lastClr="FFFFFF"/>
          </a:solidFill>
        </p:spPr>
      </p:pic>
      <p:grpSp>
        <p:nvGrpSpPr>
          <p:cNvPr id="22" name="Group 21">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C585668-A426-2D8A-B2FA-7169A53400BB}"/>
              </a:ext>
            </a:extLst>
          </p:cNvPr>
          <p:cNvPicPr>
            <a:picLocks noChangeAspect="1"/>
          </p:cNvPicPr>
          <p:nvPr/>
        </p:nvPicPr>
        <p:blipFill>
          <a:blip r:embed="rId3"/>
          <a:stretch>
            <a:fillRect/>
          </a:stretch>
        </p:blipFill>
        <p:spPr>
          <a:xfrm>
            <a:off x="613766" y="1195754"/>
            <a:ext cx="4948255" cy="2783393"/>
          </a:xfrm>
          <a:prstGeom prst="rect">
            <a:avLst/>
          </a:prstGeom>
        </p:spPr>
      </p:pic>
      <p:pic>
        <p:nvPicPr>
          <p:cNvPr id="11" name="Picture 10" descr="A group of people standing outside a house&#10;&#10;AI-generated content may be incorrect.">
            <a:extLst>
              <a:ext uri="{FF2B5EF4-FFF2-40B4-BE49-F238E27FC236}">
                <a16:creationId xmlns:a16="http://schemas.microsoft.com/office/drawing/2014/main" id="{0A9A551D-967A-67CC-083B-8AA2552C3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67" y="4087166"/>
            <a:ext cx="4948254" cy="2696099"/>
          </a:xfrm>
          <a:prstGeom prst="rect">
            <a:avLst/>
          </a:prstGeom>
        </p:spPr>
      </p:pic>
      <p:pic>
        <p:nvPicPr>
          <p:cNvPr id="14" name="Picture 13" descr="A person and person holding a baby&#10;&#10;AI-generated content may be incorrect.">
            <a:extLst>
              <a:ext uri="{FF2B5EF4-FFF2-40B4-BE49-F238E27FC236}">
                <a16:creationId xmlns:a16="http://schemas.microsoft.com/office/drawing/2014/main" id="{D717A1B5-119E-B53F-82E7-475120EAFC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354" y="1195754"/>
            <a:ext cx="4793064" cy="2696099"/>
          </a:xfrm>
          <a:prstGeom prst="rect">
            <a:avLst/>
          </a:prstGeom>
        </p:spPr>
      </p:pic>
      <p:pic>
        <p:nvPicPr>
          <p:cNvPr id="16" name="Picture 15" descr="A group of people standing in a room&#10;&#10;AI-generated content may be incorrect.">
            <a:extLst>
              <a:ext uri="{FF2B5EF4-FFF2-40B4-BE49-F238E27FC236}">
                <a16:creationId xmlns:a16="http://schemas.microsoft.com/office/drawing/2014/main" id="{DAA53B15-DB3F-A00C-E165-074448E72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354" y="3924509"/>
            <a:ext cx="4793064" cy="2858756"/>
          </a:xfrm>
          <a:prstGeom prst="rect">
            <a:avLst/>
          </a:prstGeom>
        </p:spPr>
      </p:pic>
    </p:spTree>
    <p:extLst>
      <p:ext uri="{BB962C8B-B14F-4D97-AF65-F5344CB8AC3E}">
        <p14:creationId xmlns:p14="http://schemas.microsoft.com/office/powerpoint/2010/main" val="1884677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836757-0247-438D-1B15-923B6823B690}"/>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64C749-3F7D-32D9-993B-00725F41AA5B}"/>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Health Education Training to 1000 adolescences</a:t>
            </a:r>
            <a:endParaRPr lang="en-US" sz="40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descr="A blue and black screen&#10;&#10;AI-generated content may be incorrect.">
            <a:extLst>
              <a:ext uri="{FF2B5EF4-FFF2-40B4-BE49-F238E27FC236}">
                <a16:creationId xmlns:a16="http://schemas.microsoft.com/office/drawing/2014/main" id="{4DA2175A-C64C-31E5-04F8-0AB7F4E8155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7636" y="687556"/>
            <a:ext cx="3797570" cy="1278906"/>
          </a:xfrm>
          <a:prstGeom prst="rect">
            <a:avLst/>
          </a:prstGeom>
          <a:solidFill>
            <a:sysClr val="window" lastClr="FFFFFF"/>
          </a:solidFill>
        </p:spPr>
      </p:pic>
      <p:pic>
        <p:nvPicPr>
          <p:cNvPr id="5" name="Picture 4" descr="A group of people posing for a photo&#10;&#10;AI-generated content may be incorrect.">
            <a:extLst>
              <a:ext uri="{FF2B5EF4-FFF2-40B4-BE49-F238E27FC236}">
                <a16:creationId xmlns:a16="http://schemas.microsoft.com/office/drawing/2014/main" id="{32162BFA-79AC-F894-0C97-DFFD999D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78" y="2422097"/>
            <a:ext cx="2685072" cy="2013804"/>
          </a:xfrm>
          <a:prstGeom prst="rect">
            <a:avLst/>
          </a:prstGeom>
        </p:spPr>
      </p:pic>
      <p:pic>
        <p:nvPicPr>
          <p:cNvPr id="10" name="Picture 9" descr="A group of people in a room&#10;&#10;AI-generated content may be incorrect.">
            <a:extLst>
              <a:ext uri="{FF2B5EF4-FFF2-40B4-BE49-F238E27FC236}">
                <a16:creationId xmlns:a16="http://schemas.microsoft.com/office/drawing/2014/main" id="{1EBB7D55-98F8-16FC-30CB-52FAE75F8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549" y="950100"/>
            <a:ext cx="3793472" cy="2854587"/>
          </a:xfrm>
          <a:prstGeom prst="rect">
            <a:avLst/>
          </a:prstGeom>
        </p:spPr>
      </p:pic>
      <p:pic>
        <p:nvPicPr>
          <p:cNvPr id="8" name="Picture 7" descr="A group of people sitting in a room&#10;&#10;AI-generated content may be incorrect.">
            <a:extLst>
              <a:ext uri="{FF2B5EF4-FFF2-40B4-BE49-F238E27FC236}">
                <a16:creationId xmlns:a16="http://schemas.microsoft.com/office/drawing/2014/main" id="{3A1385E6-AAA2-ED88-4441-3A936F1A9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6176" y="948402"/>
            <a:ext cx="3797984" cy="2857982"/>
          </a:xfrm>
          <a:prstGeom prst="rect">
            <a:avLst/>
          </a:prstGeom>
        </p:spPr>
      </p:pic>
      <p:cxnSp>
        <p:nvCxnSpPr>
          <p:cNvPr id="33" name="Straight Connector 3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14" descr="A group of people in a room&#10;&#10;AI-generated content may be incorrect.">
            <a:extLst>
              <a:ext uri="{FF2B5EF4-FFF2-40B4-BE49-F238E27FC236}">
                <a16:creationId xmlns:a16="http://schemas.microsoft.com/office/drawing/2014/main" id="{E5CF00CF-5962-2137-B555-F1148815D5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647" y="4525715"/>
            <a:ext cx="2680734" cy="2010551"/>
          </a:xfrm>
          <a:prstGeom prst="rect">
            <a:avLst/>
          </a:prstGeom>
        </p:spPr>
      </p:pic>
    </p:spTree>
    <p:extLst>
      <p:ext uri="{BB962C8B-B14F-4D97-AF65-F5344CB8AC3E}">
        <p14:creationId xmlns:p14="http://schemas.microsoft.com/office/powerpoint/2010/main" val="180398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3401-CD6D-47FB-BB85-9A2B530609E3}"/>
              </a:ext>
            </a:extLst>
          </p:cNvPr>
          <p:cNvSpPr>
            <a:spLocks noGrp="1"/>
          </p:cNvSpPr>
          <p:nvPr>
            <p:ph type="ctrTitle"/>
          </p:nvPr>
        </p:nvSpPr>
        <p:spPr>
          <a:xfrm>
            <a:off x="1330960" y="1752283"/>
            <a:ext cx="9723120" cy="1655762"/>
          </a:xfrm>
        </p:spPr>
        <p:txBody>
          <a:bodyPr>
            <a:normAutofit fontScale="90000"/>
          </a:bodyPr>
          <a:lstStyle/>
          <a:p>
            <a:br>
              <a:rPr lang="en-US" sz="4400" b="1" dirty="0"/>
            </a:br>
            <a:br>
              <a:rPr lang="en-US" sz="4400" b="1" dirty="0"/>
            </a:br>
            <a:br>
              <a:rPr lang="en-US" sz="4400" b="1" dirty="0"/>
            </a:br>
            <a:endParaRPr lang="en-US" sz="4400" b="1" dirty="0"/>
          </a:p>
        </p:txBody>
      </p:sp>
      <p:sp>
        <p:nvSpPr>
          <p:cNvPr id="8" name="Title 1">
            <a:extLst>
              <a:ext uri="{FF2B5EF4-FFF2-40B4-BE49-F238E27FC236}">
                <a16:creationId xmlns:a16="http://schemas.microsoft.com/office/drawing/2014/main" id="{4C50B926-3B15-43A6-A8D7-930287E55DB0}"/>
              </a:ext>
            </a:extLst>
          </p:cNvPr>
          <p:cNvSpPr txBox="1">
            <a:spLocks/>
          </p:cNvSpPr>
          <p:nvPr/>
        </p:nvSpPr>
        <p:spPr>
          <a:xfrm>
            <a:off x="838200" y="825660"/>
            <a:ext cx="2899410" cy="5229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CONTENTS</a:t>
            </a:r>
          </a:p>
        </p:txBody>
      </p:sp>
      <p:pic>
        <p:nvPicPr>
          <p:cNvPr id="12" name="Picture 11">
            <a:extLst>
              <a:ext uri="{FF2B5EF4-FFF2-40B4-BE49-F238E27FC236}">
                <a16:creationId xmlns:a16="http://schemas.microsoft.com/office/drawing/2014/main" id="{3BCB8163-0F00-4CF4-AA98-D281AE2AF98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08160" y="13970"/>
            <a:ext cx="2783840" cy="811690"/>
          </a:xfrm>
          <a:prstGeom prst="rect">
            <a:avLst/>
          </a:prstGeom>
          <a:solidFill>
            <a:sysClr val="window" lastClr="FFFFFF"/>
          </a:solidFill>
        </p:spPr>
      </p:pic>
      <p:graphicFrame>
        <p:nvGraphicFramePr>
          <p:cNvPr id="16" name="Content Placeholder 4">
            <a:extLst>
              <a:ext uri="{FF2B5EF4-FFF2-40B4-BE49-F238E27FC236}">
                <a16:creationId xmlns:a16="http://schemas.microsoft.com/office/drawing/2014/main" id="{44D58F76-6E45-26E8-5D35-1E9A5C0BBC5B}"/>
              </a:ext>
            </a:extLst>
          </p:cNvPr>
          <p:cNvGraphicFramePr/>
          <p:nvPr>
            <p:extLst>
              <p:ext uri="{D42A27DB-BD31-4B8C-83A1-F6EECF244321}">
                <p14:modId xmlns:p14="http://schemas.microsoft.com/office/powerpoint/2010/main" val="1188463941"/>
              </p:ext>
            </p:extLst>
          </p:nvPr>
        </p:nvGraphicFramePr>
        <p:xfrm>
          <a:off x="838199" y="1285336"/>
          <a:ext cx="10807461" cy="5098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0324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E7F2FB-14A1-8553-D631-BF8D47E816F0}"/>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11C69E-56D0-6262-FEE8-AF9C7320628F}"/>
              </a:ext>
            </a:extLst>
          </p:cNvPr>
          <p:cNvSpPr>
            <a:spLocks noGrp="1"/>
          </p:cNvSpPr>
          <p:nvPr>
            <p:ph type="title"/>
          </p:nvPr>
        </p:nvSpPr>
        <p:spPr>
          <a:xfrm>
            <a:off x="4597879" y="4677170"/>
            <a:ext cx="6835109" cy="926810"/>
          </a:xfrm>
        </p:spPr>
        <p:txBody>
          <a:bodyPr vert="horz" lIns="91440" tIns="45720" rIns="91440" bIns="45720" rtlCol="0" anchor="b">
            <a:noAutofit/>
          </a:bodyPr>
          <a:lstStyle/>
          <a:p>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Warm Clothes </a:t>
            </a:r>
            <a:b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Nutrition Foods</a:t>
            </a:r>
            <a:b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Health Education Training</a:t>
            </a:r>
            <a:endParaRPr lang="en-US" sz="24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E956FD5-575F-89B2-BB4A-0DB07AF6152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7636" y="687556"/>
            <a:ext cx="3797570" cy="1278906"/>
          </a:xfrm>
          <a:prstGeom prst="rect">
            <a:avLst/>
          </a:prstGeom>
          <a:solidFill>
            <a:sysClr val="window" lastClr="FFFFFF"/>
          </a:solidFill>
        </p:spPr>
      </p:pic>
      <p:pic>
        <p:nvPicPr>
          <p:cNvPr id="9" name="Picture 8" descr="A group of people standing outside a building&#10;&#10;AI-generated content may be incorrect.">
            <a:extLst>
              <a:ext uri="{FF2B5EF4-FFF2-40B4-BE49-F238E27FC236}">
                <a16:creationId xmlns:a16="http://schemas.microsoft.com/office/drawing/2014/main" id="{F153CD00-F2E6-5A94-A9E9-E84030D4B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34" y="2422097"/>
            <a:ext cx="3239916" cy="2013804"/>
          </a:xfrm>
          <a:prstGeom prst="rect">
            <a:avLst/>
          </a:prstGeom>
        </p:spPr>
      </p:pic>
      <p:pic>
        <p:nvPicPr>
          <p:cNvPr id="3" name="Picture 2">
            <a:extLst>
              <a:ext uri="{FF2B5EF4-FFF2-40B4-BE49-F238E27FC236}">
                <a16:creationId xmlns:a16="http://schemas.microsoft.com/office/drawing/2014/main" id="{851048E0-63A2-BBEF-DA5C-0CE339AB56E8}"/>
              </a:ext>
            </a:extLst>
          </p:cNvPr>
          <p:cNvPicPr>
            <a:picLocks noChangeAspect="1"/>
          </p:cNvPicPr>
          <p:nvPr/>
        </p:nvPicPr>
        <p:blipFill>
          <a:blip r:embed="rId4"/>
          <a:stretch>
            <a:fillRect/>
          </a:stretch>
        </p:blipFill>
        <p:spPr>
          <a:xfrm>
            <a:off x="4202549" y="954841"/>
            <a:ext cx="3793472" cy="2845104"/>
          </a:xfrm>
          <a:prstGeom prst="rect">
            <a:avLst/>
          </a:prstGeom>
        </p:spPr>
      </p:pic>
      <p:pic>
        <p:nvPicPr>
          <p:cNvPr id="13" name="Picture 12" descr="A group of people posing for a photo&#10;&#10;AI-generated content may be incorrect.">
            <a:extLst>
              <a:ext uri="{FF2B5EF4-FFF2-40B4-BE49-F238E27FC236}">
                <a16:creationId xmlns:a16="http://schemas.microsoft.com/office/drawing/2014/main" id="{EAED7072-9BBA-4D0D-16B7-DA90BD5CA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6176" y="953149"/>
            <a:ext cx="3797984" cy="2848488"/>
          </a:xfrm>
          <a:prstGeom prst="rect">
            <a:avLst/>
          </a:prstGeom>
        </p:spPr>
      </p:pic>
      <p:cxnSp>
        <p:nvCxnSpPr>
          <p:cNvPr id="30" name="Straight Connector 2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Picture 16" descr="A group of people holding a sign&#10;&#10;AI-generated content may be incorrect.">
            <a:extLst>
              <a:ext uri="{FF2B5EF4-FFF2-40B4-BE49-F238E27FC236}">
                <a16:creationId xmlns:a16="http://schemas.microsoft.com/office/drawing/2014/main" id="{A7EA9231-994A-6470-9FF8-8C9F90F26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634" y="4677169"/>
            <a:ext cx="3794760" cy="1707642"/>
          </a:xfrm>
          <a:prstGeom prst="rect">
            <a:avLst/>
          </a:prstGeom>
        </p:spPr>
      </p:pic>
    </p:spTree>
    <p:extLst>
      <p:ext uri="{BB962C8B-B14F-4D97-AF65-F5344CB8AC3E}">
        <p14:creationId xmlns:p14="http://schemas.microsoft.com/office/powerpoint/2010/main" val="3955304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D5CB36-0F51-5FE1-6275-18CEAEAB5EA7}"/>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B8F71871-C7E8-4984-020D-4B218E6D1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38913C-31BD-485C-9070-CBA49FA031DD}"/>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Provided Birthing Center </a:t>
            </a:r>
            <a:r>
              <a:rPr lang="en-US" sz="24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Equiment</a:t>
            </a:r>
            <a:b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Attended MPAC Meeting at Gandaki RM</a:t>
            </a:r>
            <a:endParaRPr lang="en-US" sz="40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0FAD23D-4697-2325-67F3-C1961BE8A3B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816196" y="0"/>
            <a:ext cx="3375804" cy="1041939"/>
          </a:xfrm>
          <a:prstGeom prst="rect">
            <a:avLst/>
          </a:prstGeom>
          <a:solidFill>
            <a:sysClr val="window" lastClr="FFFFFF"/>
          </a:solidFill>
        </p:spPr>
      </p:pic>
      <p:cxnSp>
        <p:nvCxnSpPr>
          <p:cNvPr id="30" name="Straight Connector 29">
            <a:extLst>
              <a:ext uri="{FF2B5EF4-FFF2-40B4-BE49-F238E27FC236}">
                <a16:creationId xmlns:a16="http://schemas.microsoft.com/office/drawing/2014/main" id="{DFD9B975-F9F0-7D6E-43FA-DF835A99A3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909A5F-1D54-BED4-E30E-0B867CD52469}"/>
              </a:ext>
            </a:extLst>
          </p:cNvPr>
          <p:cNvPicPr>
            <a:picLocks noChangeAspect="1"/>
          </p:cNvPicPr>
          <p:nvPr/>
        </p:nvPicPr>
        <p:blipFill>
          <a:blip r:embed="rId3"/>
          <a:stretch>
            <a:fillRect/>
          </a:stretch>
        </p:blipFill>
        <p:spPr>
          <a:xfrm>
            <a:off x="8460403" y="1163902"/>
            <a:ext cx="3491861" cy="2450950"/>
          </a:xfrm>
          <a:prstGeom prst="rect">
            <a:avLst/>
          </a:prstGeom>
        </p:spPr>
      </p:pic>
      <p:pic>
        <p:nvPicPr>
          <p:cNvPr id="6" name="Picture 2" descr="D:\MCH Project\Pictures\1 (16).jpg">
            <a:extLst>
              <a:ext uri="{FF2B5EF4-FFF2-40B4-BE49-F238E27FC236}">
                <a16:creationId xmlns:a16="http://schemas.microsoft.com/office/drawing/2014/main" id="{C117752F-CFDD-7DE8-4C8D-5481375B95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66" b="12346"/>
          <a:stretch/>
        </p:blipFill>
        <p:spPr bwMode="auto">
          <a:xfrm>
            <a:off x="415539" y="1166724"/>
            <a:ext cx="1931457" cy="2448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B44B89-B7A0-F4DD-922D-C21A7DB64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52" y="3734602"/>
            <a:ext cx="3786962" cy="2743200"/>
          </a:xfrm>
          <a:prstGeom prst="rect">
            <a:avLst/>
          </a:prstGeom>
        </p:spPr>
      </p:pic>
      <p:pic>
        <p:nvPicPr>
          <p:cNvPr id="8" name="Picture 6" descr="D:\MCH Project\Pictures\1 (148).jpg">
            <a:extLst>
              <a:ext uri="{FF2B5EF4-FFF2-40B4-BE49-F238E27FC236}">
                <a16:creationId xmlns:a16="http://schemas.microsoft.com/office/drawing/2014/main" id="{0F29CE3B-523F-679D-A393-70A343C792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123" b="12963"/>
          <a:stretch/>
        </p:blipFill>
        <p:spPr bwMode="auto">
          <a:xfrm>
            <a:off x="2452285" y="1166724"/>
            <a:ext cx="1808939" cy="24481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MCH Project\Pictures\1 (140).jpg">
            <a:extLst>
              <a:ext uri="{FF2B5EF4-FFF2-40B4-BE49-F238E27FC236}">
                <a16:creationId xmlns:a16="http://schemas.microsoft.com/office/drawing/2014/main" id="{5ADF3AC5-E86A-67A5-93CC-9AFFE5CDB9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8405" y="1169948"/>
            <a:ext cx="3940588" cy="244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259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3F13E9-9962-01DE-C1A9-60189E498A2F}"/>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 name="Freeform: Shape 59">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 name="Freeform: Shape 61">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618EEF-2BF6-61D3-644A-A9E93052F472}"/>
              </a:ext>
            </a:extLst>
          </p:cNvPr>
          <p:cNvSpPr>
            <a:spLocks noGrp="1"/>
          </p:cNvSpPr>
          <p:nvPr>
            <p:ph type="title"/>
          </p:nvPr>
        </p:nvSpPr>
        <p:spPr>
          <a:xfrm>
            <a:off x="438913" y="859536"/>
            <a:ext cx="4832802" cy="1170432"/>
          </a:xfrm>
        </p:spPr>
        <p:txBody>
          <a:bodyPr anchor="b">
            <a:normAutofit/>
          </a:bodyPr>
          <a:lstStyle/>
          <a:p>
            <a:r>
              <a:rPr lang="en-US" sz="29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Early Child Development Project-Kailali </a:t>
            </a:r>
          </a:p>
        </p:txBody>
      </p:sp>
      <p:sp>
        <p:nvSpPr>
          <p:cNvPr id="64" name="Rectangle 63">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CB0AEB6-7658-4095-F321-40EB1EF236B8}"/>
              </a:ext>
            </a:extLst>
          </p:cNvPr>
          <p:cNvSpPr>
            <a:spLocks noGrp="1"/>
          </p:cNvSpPr>
          <p:nvPr>
            <p:ph idx="1"/>
          </p:nvPr>
        </p:nvSpPr>
        <p:spPr>
          <a:xfrm>
            <a:off x="432816" y="2215219"/>
            <a:ext cx="5588422" cy="4642781"/>
          </a:xfrm>
        </p:spPr>
        <p:txBody>
          <a:bodyPr>
            <a:normAutofit fontScale="92500" lnSpcReduction="10000"/>
          </a:bodyPr>
          <a:lstStyle/>
          <a:p>
            <a:pPr marL="0" lvl="0" indent="0">
              <a:buNone/>
            </a:pPr>
            <a:r>
              <a:rPr lang="en-US" sz="2200" b="1" dirty="0">
                <a:latin typeface="Times New Roman" panose="02020603050405020304" pitchFamily="18" charset="0"/>
                <a:cs typeface="Times New Roman" panose="02020603050405020304" pitchFamily="18" charset="0"/>
              </a:rPr>
              <a:t>Type of Project</a:t>
            </a:r>
            <a:r>
              <a:rPr lang="en-US" sz="2200" dirty="0">
                <a:latin typeface="Times New Roman" panose="02020603050405020304" pitchFamily="18" charset="0"/>
                <a:cs typeface="Times New Roman" panose="02020603050405020304" pitchFamily="18" charset="0"/>
              </a:rPr>
              <a:t> : Early Child Development-Kailali </a:t>
            </a:r>
          </a:p>
          <a:p>
            <a:pPr marL="0" lvl="0" indent="0">
              <a:buNone/>
            </a:pPr>
            <a:r>
              <a:rPr lang="en-US" sz="2200" b="1" dirty="0">
                <a:latin typeface="Times New Roman" panose="02020603050405020304" pitchFamily="18" charset="0"/>
                <a:cs typeface="Times New Roman" panose="02020603050405020304" pitchFamily="18" charset="0"/>
              </a:rPr>
              <a:t>Area of Focus:</a:t>
            </a:r>
            <a:r>
              <a:rPr lang="en-US" sz="2200" dirty="0">
                <a:latin typeface="Times New Roman" panose="02020603050405020304" pitchFamily="18" charset="0"/>
                <a:cs typeface="Times New Roman" panose="02020603050405020304" pitchFamily="18" charset="0"/>
              </a:rPr>
              <a:t> Early Child Education </a:t>
            </a:r>
          </a:p>
          <a:p>
            <a:pPr marL="0" lvl="0" indent="0">
              <a:buNone/>
            </a:pPr>
            <a:r>
              <a:rPr lang="en-US" sz="2200" b="1" dirty="0">
                <a:latin typeface="Times New Roman" panose="02020603050405020304" pitchFamily="18" charset="0"/>
                <a:cs typeface="Times New Roman" panose="02020603050405020304" pitchFamily="18" charset="0"/>
              </a:rPr>
              <a:t>Funding Partner</a:t>
            </a:r>
            <a:r>
              <a:rPr lang="en-US" sz="2200" dirty="0">
                <a:latin typeface="Times New Roman" panose="02020603050405020304" pitchFamily="18" charset="0"/>
                <a:cs typeface="Times New Roman" panose="02020603050405020304" pitchFamily="18" charset="0"/>
              </a:rPr>
              <a:t>: China Basket Fund</a:t>
            </a:r>
          </a:p>
          <a:p>
            <a:pPr marL="0" lvl="0" indent="0">
              <a:buNone/>
            </a:pPr>
            <a:r>
              <a:rPr lang="en-US" sz="2200" b="1" dirty="0">
                <a:latin typeface="Times New Roman" panose="02020603050405020304" pitchFamily="18" charset="0"/>
                <a:cs typeface="Times New Roman" panose="02020603050405020304" pitchFamily="18" charset="0"/>
              </a:rPr>
              <a:t>Project Period:</a:t>
            </a:r>
            <a:r>
              <a:rPr lang="en-US" sz="2200" dirty="0">
                <a:latin typeface="Times New Roman" panose="02020603050405020304" pitchFamily="18" charset="0"/>
                <a:cs typeface="Times New Roman" panose="02020603050405020304" pitchFamily="18" charset="0"/>
              </a:rPr>
              <a:t> April 2023 to March 27</a:t>
            </a:r>
          </a:p>
          <a:p>
            <a:pPr marL="0" lvl="0" indent="0">
              <a:buNone/>
            </a:pPr>
            <a:r>
              <a:rPr lang="en-US" sz="2200" b="1" dirty="0">
                <a:latin typeface="Times New Roman" panose="02020603050405020304" pitchFamily="18" charset="0"/>
                <a:cs typeface="Times New Roman" panose="02020603050405020304" pitchFamily="18" charset="0"/>
              </a:rPr>
              <a:t>Project Location:</a:t>
            </a:r>
            <a:r>
              <a:rPr lang="en-US" sz="2200" dirty="0">
                <a:latin typeface="Times New Roman" panose="02020603050405020304" pitchFamily="18" charset="0"/>
                <a:cs typeface="Times New Roman" panose="02020603050405020304" pitchFamily="18" charset="0"/>
              </a:rPr>
              <a:t> Janaki Rural Municipality, Kailali, Sudurpaschim Province. </a:t>
            </a:r>
          </a:p>
          <a:p>
            <a:pPr marL="0" lvl="0" indent="0">
              <a:buNone/>
            </a:pPr>
            <a:r>
              <a:rPr lang="en-US" sz="2200" b="1" dirty="0">
                <a:latin typeface="Times New Roman" panose="02020603050405020304" pitchFamily="18" charset="0"/>
                <a:cs typeface="Times New Roman" panose="02020603050405020304" pitchFamily="18" charset="0"/>
              </a:rPr>
              <a:t>Main Objective:</a:t>
            </a:r>
            <a:r>
              <a:rPr lang="en-US" sz="2200" dirty="0">
                <a:latin typeface="Times New Roman" panose="02020603050405020304" pitchFamily="18" charset="0"/>
                <a:cs typeface="Times New Roman" panose="02020603050405020304" pitchFamily="18" charset="0"/>
              </a:rPr>
              <a:t> Early Child Development with Quality Education.</a:t>
            </a:r>
          </a:p>
          <a:p>
            <a:pPr marL="0" lvl="0" indent="0">
              <a:buNone/>
            </a:pPr>
            <a:r>
              <a:rPr lang="en-US" sz="2200" dirty="0">
                <a:latin typeface="Times New Roman" panose="02020603050405020304" pitchFamily="18" charset="0"/>
                <a:cs typeface="Times New Roman" panose="02020603050405020304" pitchFamily="18" charset="0"/>
              </a:rPr>
              <a:t>Good Parenting Education.</a:t>
            </a:r>
          </a:p>
          <a:p>
            <a:pPr marL="0" lvl="0" indent="0">
              <a:buNone/>
            </a:pPr>
            <a:r>
              <a:rPr lang="en-US" sz="2200" dirty="0">
                <a:latin typeface="Times New Roman" panose="02020603050405020304" pitchFamily="18" charset="0"/>
                <a:cs typeface="Times New Roman" panose="02020603050405020304" pitchFamily="18" charset="0"/>
              </a:rPr>
              <a:t>Engaging- livelihood for continue educational support </a:t>
            </a:r>
          </a:p>
          <a:p>
            <a:pPr marL="0" lvl="0" indent="0">
              <a:buNone/>
            </a:pPr>
            <a:r>
              <a:rPr lang="en-US" sz="2200" b="1" dirty="0">
                <a:latin typeface="Times New Roman" panose="02020603050405020304" pitchFamily="18" charset="0"/>
                <a:cs typeface="Times New Roman" panose="02020603050405020304" pitchFamily="18" charset="0"/>
              </a:rPr>
              <a:t>Target Beneficiaries: 45 </a:t>
            </a:r>
            <a:r>
              <a:rPr lang="en-US" sz="2200" dirty="0">
                <a:latin typeface="Times New Roman" panose="02020603050405020304" pitchFamily="18" charset="0"/>
                <a:cs typeface="Times New Roman" panose="02020603050405020304" pitchFamily="18" charset="0"/>
              </a:rPr>
              <a:t>Children with parents  </a:t>
            </a:r>
          </a:p>
          <a:p>
            <a:pPr marL="0" indent="0">
              <a:buNone/>
            </a:pPr>
            <a:r>
              <a:rPr lang="en-US" sz="2200" dirty="0">
                <a:latin typeface="Times New Roman" panose="02020603050405020304" pitchFamily="18" charset="0"/>
                <a:cs typeface="Times New Roman" panose="02020603050405020304" pitchFamily="18" charset="0"/>
              </a:rPr>
              <a:t>Total Human Resources: 6</a:t>
            </a:r>
          </a:p>
          <a:p>
            <a:pPr lvl="0"/>
            <a:endParaRPr lang="en-US" sz="1300" u="sng" dirty="0">
              <a:latin typeface="Times" panose="02020603050405020304" pitchFamily="18" charset="0"/>
              <a:cs typeface="Times" panose="02020603050405020304" pitchFamily="18" charset="0"/>
            </a:endParaRPr>
          </a:p>
        </p:txBody>
      </p:sp>
      <p:pic>
        <p:nvPicPr>
          <p:cNvPr id="7" name="Picture 6" descr="A group of people sitting in a room&#10;&#10;AI-generated content may be incorrect.">
            <a:extLst>
              <a:ext uri="{FF2B5EF4-FFF2-40B4-BE49-F238E27FC236}">
                <a16:creationId xmlns:a16="http://schemas.microsoft.com/office/drawing/2014/main" id="{2602BB3E-FCAF-4436-CC3C-256F628D5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56" y="732941"/>
            <a:ext cx="5138928" cy="2312517"/>
          </a:xfrm>
          <a:prstGeom prst="rect">
            <a:avLst/>
          </a:prstGeom>
        </p:spPr>
      </p:pic>
      <p:pic>
        <p:nvPicPr>
          <p:cNvPr id="4" name="Picture 3" descr="A blue and black screen&#10;&#10;AI-generated content may be incorrect.">
            <a:extLst>
              <a:ext uri="{FF2B5EF4-FFF2-40B4-BE49-F238E27FC236}">
                <a16:creationId xmlns:a16="http://schemas.microsoft.com/office/drawing/2014/main" id="{CB9B0780-8F82-2559-070D-E58357474A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20256" y="3935283"/>
            <a:ext cx="5138928" cy="1730634"/>
          </a:xfrm>
          <a:prstGeom prst="rect">
            <a:avLst/>
          </a:prstGeom>
          <a:solidFill>
            <a:sysClr val="window" lastClr="FFFFFF"/>
          </a:solidFill>
        </p:spPr>
      </p:pic>
    </p:spTree>
    <p:extLst>
      <p:ext uri="{BB962C8B-B14F-4D97-AF65-F5344CB8AC3E}">
        <p14:creationId xmlns:p14="http://schemas.microsoft.com/office/powerpoint/2010/main" val="1069963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C775FD-7F55-BAE1-CF9F-079F18AAA49B}"/>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063E580-BD51-4DC3-9968-97E5480C2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88264-5560-1624-F1FD-F7BCDB0C5ED4}"/>
              </a:ext>
            </a:extLst>
          </p:cNvPr>
          <p:cNvSpPr>
            <a:spLocks noGrp="1"/>
          </p:cNvSpPr>
          <p:nvPr>
            <p:ph type="title"/>
          </p:nvPr>
        </p:nvSpPr>
        <p:spPr>
          <a:xfrm>
            <a:off x="4485683" y="349664"/>
            <a:ext cx="7124671" cy="1638377"/>
          </a:xfrm>
        </p:spPr>
        <p:txBody>
          <a:bodyPr anchor="b">
            <a:normAutofit/>
          </a:bodyPr>
          <a:lstStyle/>
          <a:p>
            <a:r>
              <a:rPr lang="en-US"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sp>
        <p:nvSpPr>
          <p:cNvPr id="75" name="Rectangle 7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252538"/>
            <a:ext cx="3494670" cy="635292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screen&#10;&#10;AI-generated content may be incorrect.">
            <a:extLst>
              <a:ext uri="{FF2B5EF4-FFF2-40B4-BE49-F238E27FC236}">
                <a16:creationId xmlns:a16="http://schemas.microsoft.com/office/drawing/2014/main" id="{D267F6BF-B1AA-CCD2-21EF-C6B111EF4503}"/>
              </a:ext>
            </a:extLst>
          </p:cNvPr>
          <p:cNvPicPr/>
          <p:nvPr/>
        </p:nvPicPr>
        <p:blipFill>
          <a:blip r:embed="rId2" cstate="print">
            <a:extLst>
              <a:ext uri="{28A0092B-C50C-407E-A947-70E740481C1C}">
                <a14:useLocalDpi xmlns:a14="http://schemas.microsoft.com/office/drawing/2010/main" val="0"/>
              </a:ext>
            </a:extLst>
          </a:blip>
          <a:srcRect r="26388"/>
          <a:stretch>
            <a:fillRect/>
          </a:stretch>
        </p:blipFill>
        <p:spPr>
          <a:xfrm>
            <a:off x="581647" y="393681"/>
            <a:ext cx="3005162" cy="1374838"/>
          </a:xfrm>
          <a:prstGeom prst="rect">
            <a:avLst/>
          </a:prstGeom>
          <a:solidFill>
            <a:sysClr val="window" lastClr="FFFFFF"/>
          </a:solidFill>
        </p:spPr>
      </p:pic>
      <p:pic>
        <p:nvPicPr>
          <p:cNvPr id="8" name="Picture 7">
            <a:extLst>
              <a:ext uri="{FF2B5EF4-FFF2-40B4-BE49-F238E27FC236}">
                <a16:creationId xmlns:a16="http://schemas.microsoft.com/office/drawing/2014/main" id="{56406FCF-AC0A-DA03-0267-D267588806A3}"/>
              </a:ext>
            </a:extLst>
          </p:cNvPr>
          <p:cNvPicPr>
            <a:picLocks noChangeAspect="1"/>
          </p:cNvPicPr>
          <p:nvPr/>
        </p:nvPicPr>
        <p:blipFill>
          <a:blip r:embed="rId3">
            <a:extLst>
              <a:ext uri="{28A0092B-C50C-407E-A947-70E740481C1C}">
                <a14:useLocalDpi xmlns:a14="http://schemas.microsoft.com/office/drawing/2010/main" val="0"/>
              </a:ext>
            </a:extLst>
          </a:blip>
          <a:srcRect l="1638"/>
          <a:stretch>
            <a:fillRect/>
          </a:stretch>
        </p:blipFill>
        <p:spPr>
          <a:xfrm>
            <a:off x="581647" y="1943317"/>
            <a:ext cx="3005162" cy="1374838"/>
          </a:xfrm>
          <a:prstGeom prst="rect">
            <a:avLst/>
          </a:prstGeom>
        </p:spPr>
      </p:pic>
      <p:pic>
        <p:nvPicPr>
          <p:cNvPr id="5" name="Picture 4">
            <a:extLst>
              <a:ext uri="{FF2B5EF4-FFF2-40B4-BE49-F238E27FC236}">
                <a16:creationId xmlns:a16="http://schemas.microsoft.com/office/drawing/2014/main" id="{C955B922-BC4D-9A50-EB57-432D7D8DCE1E}"/>
              </a:ext>
            </a:extLst>
          </p:cNvPr>
          <p:cNvPicPr>
            <a:picLocks noChangeAspect="1"/>
          </p:cNvPicPr>
          <p:nvPr/>
        </p:nvPicPr>
        <p:blipFill>
          <a:blip r:embed="rId4" cstate="print">
            <a:extLst>
              <a:ext uri="{28A0092B-C50C-407E-A947-70E740481C1C}">
                <a14:useLocalDpi xmlns:a14="http://schemas.microsoft.com/office/drawing/2010/main" val="0"/>
              </a:ext>
            </a:extLst>
          </a:blip>
          <a:srcRect r="1638"/>
          <a:stretch>
            <a:fillRect/>
          </a:stretch>
        </p:blipFill>
        <p:spPr>
          <a:xfrm>
            <a:off x="581648" y="3492952"/>
            <a:ext cx="3005162" cy="1374838"/>
          </a:xfrm>
          <a:prstGeom prst="rect">
            <a:avLst/>
          </a:prstGeom>
        </p:spPr>
      </p:pic>
      <p:pic>
        <p:nvPicPr>
          <p:cNvPr id="6" name="Picture 5">
            <a:extLst>
              <a:ext uri="{FF2B5EF4-FFF2-40B4-BE49-F238E27FC236}">
                <a16:creationId xmlns:a16="http://schemas.microsoft.com/office/drawing/2014/main" id="{32085C88-3E19-879A-2F73-2B7392D8A373}"/>
              </a:ext>
            </a:extLst>
          </p:cNvPr>
          <p:cNvPicPr>
            <a:picLocks noChangeAspect="1"/>
          </p:cNvPicPr>
          <p:nvPr/>
        </p:nvPicPr>
        <p:blipFill>
          <a:blip r:embed="rId5">
            <a:extLst>
              <a:ext uri="{28A0092B-C50C-407E-A947-70E740481C1C}">
                <a14:useLocalDpi xmlns:a14="http://schemas.microsoft.com/office/drawing/2010/main" val="0"/>
              </a:ext>
            </a:extLst>
          </a:blip>
          <a:srcRect r="1638"/>
          <a:stretch>
            <a:fillRect/>
          </a:stretch>
        </p:blipFill>
        <p:spPr>
          <a:xfrm>
            <a:off x="581648" y="5042588"/>
            <a:ext cx="3005162" cy="1374838"/>
          </a:xfrm>
          <a:prstGeom prst="rect">
            <a:avLst/>
          </a:prstGeom>
        </p:spPr>
      </p:pic>
      <p:sp>
        <p:nvSpPr>
          <p:cNvPr id="3" name="Content Placeholder 2">
            <a:extLst>
              <a:ext uri="{FF2B5EF4-FFF2-40B4-BE49-F238E27FC236}">
                <a16:creationId xmlns:a16="http://schemas.microsoft.com/office/drawing/2014/main" id="{467B792E-427E-4595-3D8B-60341E1EF802}"/>
              </a:ext>
            </a:extLst>
          </p:cNvPr>
          <p:cNvSpPr>
            <a:spLocks noGrp="1"/>
          </p:cNvSpPr>
          <p:nvPr>
            <p:ph idx="1"/>
          </p:nvPr>
        </p:nvSpPr>
        <p:spPr>
          <a:xfrm>
            <a:off x="4076317" y="2146816"/>
            <a:ext cx="7690303" cy="3666935"/>
          </a:xfrm>
        </p:spPr>
        <p:txBody>
          <a:bodyPr anchor="t">
            <a:normAutofit lnSpcReduction="10000"/>
          </a:bodyPr>
          <a:lstStyle/>
          <a:p>
            <a:pPr lvl="0"/>
            <a:r>
              <a:rPr lang="en-US" sz="2000" dirty="0">
                <a:latin typeface="Times New Roman" panose="02020603050405020304" pitchFamily="18" charset="0"/>
                <a:cs typeface="Times New Roman" panose="02020603050405020304" pitchFamily="18" charset="0"/>
              </a:rPr>
              <a:t>Early Child Development –Kailali Mom Center is running funded by China Basket Fund.</a:t>
            </a:r>
          </a:p>
          <a:p>
            <a:pPr lvl="0"/>
            <a:r>
              <a:rPr lang="en-US" sz="2000" dirty="0">
                <a:latin typeface="Times New Roman" panose="02020603050405020304" pitchFamily="18" charset="0"/>
                <a:cs typeface="Times New Roman" panose="02020603050405020304" pitchFamily="18" charset="0"/>
              </a:rPr>
              <a:t>The ECD is focused to children of poor and marginalized and Tharu tribes’ families. </a:t>
            </a:r>
          </a:p>
          <a:p>
            <a:pPr lvl="0"/>
            <a:r>
              <a:rPr lang="en-US" sz="2000" dirty="0">
                <a:latin typeface="Times New Roman" panose="02020603050405020304" pitchFamily="18" charset="0"/>
                <a:cs typeface="Times New Roman" panose="02020603050405020304" pitchFamily="18" charset="0"/>
              </a:rPr>
              <a:t>Its main goal is provided quality education and take care of children with well hygiene maintain. </a:t>
            </a:r>
          </a:p>
          <a:p>
            <a:pPr lvl="0"/>
            <a:r>
              <a:rPr lang="en-US" sz="2000" dirty="0">
                <a:latin typeface="Times New Roman" panose="02020603050405020304" pitchFamily="18" charset="0"/>
                <a:cs typeface="Times New Roman" panose="02020603050405020304" pitchFamily="18" charset="0"/>
              </a:rPr>
              <a:t>Orientation to parents how to take care of them and set good environment for children. </a:t>
            </a:r>
          </a:p>
          <a:p>
            <a:pPr lvl="0"/>
            <a:r>
              <a:rPr lang="en-US" sz="2000" dirty="0">
                <a:latin typeface="Times New Roman" panose="02020603050405020304" pitchFamily="18" charset="0"/>
                <a:cs typeface="Times New Roman" panose="02020603050405020304" pitchFamily="18" charset="0"/>
              </a:rPr>
              <a:t>63 children are learning from ECD-Kailali Mom center with well-equipped environment.</a:t>
            </a:r>
          </a:p>
          <a:p>
            <a:pPr lvl="0"/>
            <a:r>
              <a:rPr lang="en-US" sz="2000" dirty="0">
                <a:latin typeface="Times New Roman" panose="02020603050405020304" pitchFamily="18" charset="0"/>
                <a:cs typeface="Times New Roman" panose="02020603050405020304" pitchFamily="18" charset="0"/>
              </a:rPr>
              <a:t>6 human resources (1 Program Manager, 3 Teachers,2care takers) are engaged in operating ECD-Kailali mom center.</a:t>
            </a:r>
          </a:p>
          <a:p>
            <a:pPr marL="0" indent="0">
              <a:buNone/>
            </a:pPr>
            <a:endParaRPr lang="en-US" sz="1400" u="sng"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012360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B6649-1C76-D4B3-003A-EA5F5D25128C}"/>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EA608-A4F7-FE23-82E8-727EB92728CB}"/>
              </a:ext>
            </a:extLst>
          </p:cNvPr>
          <p:cNvSpPr>
            <a:spLocks noGrp="1"/>
          </p:cNvSpPr>
          <p:nvPr>
            <p:ph type="title"/>
          </p:nvPr>
        </p:nvSpPr>
        <p:spPr>
          <a:xfrm>
            <a:off x="612648" y="365125"/>
            <a:ext cx="6986015" cy="1776484"/>
          </a:xfrm>
        </p:spPr>
        <p:txBody>
          <a:bodyPr anchor="b">
            <a:normAutofit/>
          </a:bodyPr>
          <a:lstStyle/>
          <a:p>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pic>
        <p:nvPicPr>
          <p:cNvPr id="4" name="Picture 3" descr="A blue and black screen&#10;&#10;AI-generated content may be incorrect.">
            <a:extLst>
              <a:ext uri="{FF2B5EF4-FFF2-40B4-BE49-F238E27FC236}">
                <a16:creationId xmlns:a16="http://schemas.microsoft.com/office/drawing/2014/main" id="{EE243C8D-90EE-A052-2252-75F47E2F1D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79409" y="612360"/>
            <a:ext cx="3532036" cy="1189482"/>
          </a:xfrm>
          <a:prstGeom prst="rect">
            <a:avLst/>
          </a:prstGeom>
          <a:solidFill>
            <a:sysClr val="window" lastClr="FFFFFF"/>
          </a:solidFill>
        </p:spPr>
      </p:pic>
      <p:sp>
        <p:nvSpPr>
          <p:cNvPr id="73"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C74C87-C22F-D9ED-37AE-8807695D95EC}"/>
              </a:ext>
            </a:extLst>
          </p:cNvPr>
          <p:cNvSpPr>
            <a:spLocks noGrp="1"/>
          </p:cNvSpPr>
          <p:nvPr>
            <p:ph idx="1"/>
          </p:nvPr>
        </p:nvSpPr>
        <p:spPr>
          <a:xfrm>
            <a:off x="612648" y="2504819"/>
            <a:ext cx="6986016" cy="3672144"/>
          </a:xfrm>
        </p:spPr>
        <p:txBody>
          <a:bodyPr>
            <a:normAutofit/>
          </a:bodyPr>
          <a:lstStyle/>
          <a:p>
            <a:pPr lvl="0"/>
            <a:r>
              <a:rPr lang="en-US" sz="2200">
                <a:latin typeface="Times New Roman" panose="02020603050405020304" pitchFamily="18" charset="0"/>
                <a:cs typeface="Times New Roman" panose="02020603050405020304" pitchFamily="18" charset="0"/>
              </a:rPr>
              <a:t>Provided quality education with well take care of children those community people are poor in Janaki Rural Municipality of Kailali District.</a:t>
            </a:r>
          </a:p>
          <a:p>
            <a:pPr lvl="0"/>
            <a:r>
              <a:rPr lang="en-US" sz="2200">
                <a:latin typeface="Times New Roman" panose="02020603050405020304" pitchFamily="18" charset="0"/>
                <a:cs typeface="Times New Roman" panose="02020603050405020304" pitchFamily="18" charset="0"/>
              </a:rPr>
              <a:t>Build excellent school in this area.</a:t>
            </a:r>
          </a:p>
          <a:p>
            <a:pPr lvl="0"/>
            <a:r>
              <a:rPr lang="en-US" sz="2200">
                <a:latin typeface="Times New Roman" panose="02020603050405020304" pitchFamily="18" charset="0"/>
                <a:cs typeface="Times New Roman" panose="02020603050405020304" pitchFamily="18" charset="0"/>
              </a:rPr>
              <a:t>Making strong relationship and serving to the community.</a:t>
            </a:r>
            <a:r>
              <a:rPr lang="en-US" sz="2200" b="1">
                <a:latin typeface="Times New Roman" panose="02020603050405020304" pitchFamily="18" charset="0"/>
                <a:cs typeface="Times New Roman" panose="02020603050405020304" pitchFamily="18" charset="0"/>
              </a:rPr>
              <a:t> </a:t>
            </a:r>
            <a:endParaRPr lang="en-US"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12 children are graduated by this year. </a:t>
            </a:r>
          </a:p>
          <a:p>
            <a:pPr marL="0" lvl="0" indent="0">
              <a:buNone/>
            </a:pPr>
            <a:endParaRPr lang="en-US" sz="2200">
              <a:latin typeface="Times New Roman" panose="02020603050405020304" pitchFamily="18" charset="0"/>
              <a:cs typeface="Times New Roman" panose="02020603050405020304" pitchFamily="18" charset="0"/>
            </a:endParaRPr>
          </a:p>
          <a:p>
            <a:pPr marL="0" indent="0">
              <a:buNone/>
            </a:pPr>
            <a:endParaRPr lang="en-US" sz="2200" u="sng">
              <a:latin typeface="Times" panose="02020603050405020304" pitchFamily="18" charset="0"/>
              <a:cs typeface="Times" panose="02020603050405020304" pitchFamily="18" charset="0"/>
            </a:endParaRPr>
          </a:p>
        </p:txBody>
      </p:sp>
      <p:pic>
        <p:nvPicPr>
          <p:cNvPr id="5" name="Picture 4">
            <a:extLst>
              <a:ext uri="{FF2B5EF4-FFF2-40B4-BE49-F238E27FC236}">
                <a16:creationId xmlns:a16="http://schemas.microsoft.com/office/drawing/2014/main" id="{5F53B911-80A1-98CA-EC14-47242E52D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144" y="2310086"/>
            <a:ext cx="2520293" cy="1890220"/>
          </a:xfrm>
          <a:prstGeom prst="rect">
            <a:avLst/>
          </a:prstGeom>
        </p:spPr>
      </p:pic>
      <p:grpSp>
        <p:nvGrpSpPr>
          <p:cNvPr id="6" name="Group 5">
            <a:extLst>
              <a:ext uri="{FF2B5EF4-FFF2-40B4-BE49-F238E27FC236}">
                <a16:creationId xmlns:a16="http://schemas.microsoft.com/office/drawing/2014/main" id="{4B118349-0FCB-0219-1DC9-2C4D86E8F278}"/>
              </a:ext>
            </a:extLst>
          </p:cNvPr>
          <p:cNvGrpSpPr/>
          <p:nvPr/>
        </p:nvGrpSpPr>
        <p:grpSpPr>
          <a:xfrm>
            <a:off x="8843028" y="4358181"/>
            <a:ext cx="2606524" cy="1890220"/>
            <a:chOff x="0" y="0"/>
            <a:chExt cx="3378200" cy="2450338"/>
          </a:xfrm>
        </p:grpSpPr>
        <p:pic>
          <p:nvPicPr>
            <p:cNvPr id="8" name="Picture 7">
              <a:extLst>
                <a:ext uri="{FF2B5EF4-FFF2-40B4-BE49-F238E27FC236}">
                  <a16:creationId xmlns:a16="http://schemas.microsoft.com/office/drawing/2014/main" id="{C8D5A79C-3FDF-E9F7-C5DD-9B6C2433D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378200" cy="2120900"/>
            </a:xfrm>
            <a:prstGeom prst="rect">
              <a:avLst/>
            </a:prstGeom>
          </p:spPr>
        </p:pic>
        <p:sp>
          <p:nvSpPr>
            <p:cNvPr id="9" name="Text Box 2">
              <a:extLst>
                <a:ext uri="{FF2B5EF4-FFF2-40B4-BE49-F238E27FC236}">
                  <a16:creationId xmlns:a16="http://schemas.microsoft.com/office/drawing/2014/main" id="{6B6B2633-C052-8609-A4A5-A9DDCCF4AE5F}"/>
                </a:ext>
              </a:extLst>
            </p:cNvPr>
            <p:cNvSpPr txBox="1">
              <a:spLocks noChangeArrowheads="1"/>
            </p:cNvSpPr>
            <p:nvPr/>
          </p:nvSpPr>
          <p:spPr bwMode="auto">
            <a:xfrm>
              <a:off x="755904" y="2060448"/>
              <a:ext cx="1743075" cy="38989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defTabSz="704088">
                <a:lnSpc>
                  <a:spcPct val="115000"/>
                </a:lnSpc>
                <a:spcAft>
                  <a:spcPts val="616"/>
                </a:spcAft>
              </a:pPr>
              <a:r>
                <a:rPr lang="en-US" sz="1078" b="1" kern="100">
                  <a:solidFill>
                    <a:schemeClr val="tx1"/>
                  </a:solidFill>
                  <a:latin typeface="Calibri" panose="020F0502020204030204" pitchFamily="34" charset="0"/>
                  <a:ea typeface="+mn-ea"/>
                  <a:cs typeface="Times New Roman" panose="02020603050405020304" pitchFamily="18" charset="0"/>
                </a:rPr>
                <a:t>Vitamin  A  giving</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91549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9938E-EA0D-D392-0FC8-D1411EC275C9}"/>
            </a:ext>
          </a:extLst>
        </p:cNvPr>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18093-0809-3D46-C9B6-DDE1CF97C28B}"/>
              </a:ext>
            </a:extLst>
          </p:cNvPr>
          <p:cNvSpPr>
            <a:spLocks noGrp="1"/>
          </p:cNvSpPr>
          <p:nvPr>
            <p:ph type="title"/>
          </p:nvPr>
        </p:nvSpPr>
        <p:spPr>
          <a:xfrm>
            <a:off x="6564019" y="554009"/>
            <a:ext cx="4789763" cy="1662878"/>
          </a:xfrm>
        </p:spPr>
        <p:txBody>
          <a:bodyPr>
            <a:normAutofit/>
          </a:bodyPr>
          <a:lstStyle/>
          <a:p>
            <a:r>
              <a:rPr lang="en-US"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pic>
        <p:nvPicPr>
          <p:cNvPr id="9" name="Picture 8">
            <a:extLst>
              <a:ext uri="{FF2B5EF4-FFF2-40B4-BE49-F238E27FC236}">
                <a16:creationId xmlns:a16="http://schemas.microsoft.com/office/drawing/2014/main" id="{37A56ECF-98D9-31DF-960F-E5DE6163DEF3}"/>
              </a:ext>
            </a:extLst>
          </p:cNvPr>
          <p:cNvPicPr>
            <a:picLocks noChangeAspect="1"/>
          </p:cNvPicPr>
          <p:nvPr/>
        </p:nvPicPr>
        <p:blipFill>
          <a:blip r:embed="rId2">
            <a:extLst>
              <a:ext uri="{28A0092B-C50C-407E-A947-70E740481C1C}">
                <a14:useLocalDpi xmlns:a14="http://schemas.microsoft.com/office/drawing/2010/main" val="0"/>
              </a:ext>
            </a:extLst>
          </a:blip>
          <a:srcRect t="372" r="1" b="40996"/>
          <a:stretch>
            <a:fillRect/>
          </a:stretch>
        </p:blipFill>
        <p:spPr>
          <a:xfrm>
            <a:off x="20" y="10"/>
            <a:ext cx="3003103" cy="3912881"/>
          </a:xfrm>
          <a:prstGeom prst="rect">
            <a:avLst/>
          </a:prstGeom>
        </p:spPr>
      </p:pic>
      <p:pic>
        <p:nvPicPr>
          <p:cNvPr id="5" name="Picture 4">
            <a:extLst>
              <a:ext uri="{FF2B5EF4-FFF2-40B4-BE49-F238E27FC236}">
                <a16:creationId xmlns:a16="http://schemas.microsoft.com/office/drawing/2014/main" id="{F6FE765F-B6DD-365B-C3D7-B0620DEAAF3F}"/>
              </a:ext>
            </a:extLst>
          </p:cNvPr>
          <p:cNvPicPr>
            <a:picLocks noChangeAspect="1"/>
          </p:cNvPicPr>
          <p:nvPr/>
        </p:nvPicPr>
        <p:blipFill>
          <a:blip r:embed="rId3" cstate="print">
            <a:extLst>
              <a:ext uri="{28A0092B-C50C-407E-A947-70E740481C1C}">
                <a14:useLocalDpi xmlns:a14="http://schemas.microsoft.com/office/drawing/2010/main" val="0"/>
              </a:ext>
            </a:extLst>
          </a:blip>
          <a:srcRect r="13175" b="1"/>
          <a:stretch>
            <a:fillRect/>
          </a:stretch>
        </p:blipFill>
        <p:spPr>
          <a:xfrm>
            <a:off x="3180257" y="10"/>
            <a:ext cx="3016307" cy="2223328"/>
          </a:xfrm>
          <a:prstGeom prst="rect">
            <a:avLst/>
          </a:prstGeom>
        </p:spPr>
      </p:pic>
      <p:pic>
        <p:nvPicPr>
          <p:cNvPr id="4" name="Picture 3" descr="A blue and black screen&#10;&#10;AI-generated content may be incorrect.">
            <a:extLst>
              <a:ext uri="{FF2B5EF4-FFF2-40B4-BE49-F238E27FC236}">
                <a16:creationId xmlns:a16="http://schemas.microsoft.com/office/drawing/2014/main" id="{C45424EC-8033-EC05-BE66-36D68AE4641F}"/>
              </a:ext>
            </a:extLst>
          </p:cNvPr>
          <p:cNvPicPr/>
          <p:nvPr/>
        </p:nvPicPr>
        <p:blipFill>
          <a:blip r:embed="rId4" cstate="print">
            <a:extLst>
              <a:ext uri="{28A0092B-C50C-407E-A947-70E740481C1C}">
                <a14:useLocalDpi xmlns:a14="http://schemas.microsoft.com/office/drawing/2010/main" val="0"/>
              </a:ext>
            </a:extLst>
          </a:blip>
          <a:srcRect l="1898" r="61696"/>
          <a:stretch>
            <a:fillRect/>
          </a:stretch>
        </p:blipFill>
        <p:spPr>
          <a:xfrm>
            <a:off x="-1" y="4079988"/>
            <a:ext cx="3003123" cy="2778013"/>
          </a:xfrm>
          <a:prstGeom prst="rect">
            <a:avLst/>
          </a:prstGeom>
          <a:solidFill>
            <a:sysClr val="window" lastClr="FFFFFF"/>
          </a:solidFill>
        </p:spPr>
      </p:pic>
      <p:pic>
        <p:nvPicPr>
          <p:cNvPr id="8" name="Picture 7">
            <a:extLst>
              <a:ext uri="{FF2B5EF4-FFF2-40B4-BE49-F238E27FC236}">
                <a16:creationId xmlns:a16="http://schemas.microsoft.com/office/drawing/2014/main" id="{227AEF42-928B-3AF5-4923-A17B1EE0FDC1}"/>
              </a:ext>
            </a:extLst>
          </p:cNvPr>
          <p:cNvPicPr>
            <a:picLocks noChangeAspect="1"/>
          </p:cNvPicPr>
          <p:nvPr/>
        </p:nvPicPr>
        <p:blipFill>
          <a:blip r:embed="rId5" cstate="print">
            <a:extLst>
              <a:ext uri="{28A0092B-C50C-407E-A947-70E740481C1C}">
                <a14:useLocalDpi xmlns:a14="http://schemas.microsoft.com/office/drawing/2010/main" val="0"/>
              </a:ext>
            </a:extLst>
          </a:blip>
          <a:srcRect l="12658" r="6347" b="-1"/>
          <a:stretch>
            <a:fillRect/>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22AFE881-F08C-8529-5351-11AA96B6E164}"/>
              </a:ext>
            </a:extLst>
          </p:cNvPr>
          <p:cNvPicPr>
            <a:picLocks noChangeAspect="1"/>
          </p:cNvPicPr>
          <p:nvPr/>
        </p:nvPicPr>
        <p:blipFill>
          <a:blip r:embed="rId6" cstate="print">
            <a:extLst>
              <a:ext uri="{28A0092B-C50C-407E-A947-70E740481C1C}">
                <a14:useLocalDpi xmlns:a14="http://schemas.microsoft.com/office/drawing/2010/main" val="0"/>
              </a:ext>
            </a:extLst>
          </a:blip>
          <a:srcRect t="19587" r="-3" b="20780"/>
          <a:stretch>
            <a:fillRect/>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585AB31E-F27F-53A9-E85C-95AE1E38A18A}"/>
              </a:ext>
            </a:extLst>
          </p:cNvPr>
          <p:cNvSpPr>
            <a:spLocks noGrp="1"/>
          </p:cNvSpPr>
          <p:nvPr>
            <p:ph idx="1"/>
          </p:nvPr>
        </p:nvSpPr>
        <p:spPr>
          <a:xfrm>
            <a:off x="6564019" y="2412009"/>
            <a:ext cx="4789763" cy="3713895"/>
          </a:xfrm>
        </p:spPr>
        <p:txBody>
          <a:bodyPr>
            <a:normAutofit/>
          </a:bodyPr>
          <a:lstStyle/>
          <a:p>
            <a:r>
              <a:rPr lang="en-US" sz="1900">
                <a:latin typeface="Times New Roman" panose="02020603050405020304" pitchFamily="18" charset="0"/>
                <a:cs typeface="Times New Roman" panose="02020603050405020304" pitchFamily="18" charset="0"/>
              </a:rPr>
              <a:t>Painting has completed in building.</a:t>
            </a:r>
          </a:p>
          <a:p>
            <a:r>
              <a:rPr lang="en-US" sz="1900">
                <a:latin typeface="Times New Roman" panose="02020603050405020304" pitchFamily="18" charset="0"/>
                <a:cs typeface="Times New Roman" panose="02020603050405020304" pitchFamily="18" charset="0"/>
              </a:rPr>
              <a:t>Sponsors have visited Mom center.</a:t>
            </a:r>
          </a:p>
          <a:p>
            <a:r>
              <a:rPr lang="en-US" sz="1900">
                <a:latin typeface="Times New Roman" panose="02020603050405020304" pitchFamily="18" charset="0"/>
                <a:cs typeface="Times New Roman" panose="02020603050405020304" pitchFamily="18" charset="0"/>
              </a:rPr>
              <a:t>Co-relation with parents and the community.</a:t>
            </a:r>
          </a:p>
          <a:p>
            <a:r>
              <a:rPr lang="en-US" sz="1900">
                <a:latin typeface="Times New Roman" panose="02020603050405020304" pitchFamily="18" charset="0"/>
                <a:cs typeface="Times New Roman" panose="02020603050405020304" pitchFamily="18" charset="0"/>
              </a:rPr>
              <a:t>Teacher’s training has been given by Gennie &amp; Team.</a:t>
            </a:r>
          </a:p>
          <a:p>
            <a:r>
              <a:rPr lang="en-US" sz="1900">
                <a:latin typeface="Times New Roman" panose="02020603050405020304" pitchFamily="18" charset="0"/>
                <a:cs typeface="Times New Roman" panose="02020603050405020304" pitchFamily="18" charset="0"/>
              </a:rPr>
              <a:t>CPR orientated to teachers.</a:t>
            </a:r>
          </a:p>
          <a:p>
            <a:r>
              <a:rPr lang="en-US" sz="1900">
                <a:latin typeface="Times New Roman" panose="02020603050405020304" pitchFamily="18" charset="0"/>
                <a:cs typeface="Times New Roman" panose="02020603050405020304" pitchFamily="18" charset="0"/>
              </a:rPr>
              <a:t>Renovation of Mom center’s bathroom and toilet.</a:t>
            </a:r>
          </a:p>
          <a:p>
            <a:r>
              <a:rPr lang="en-US" sz="1900">
                <a:latin typeface="Times New Roman" panose="02020603050405020304" pitchFamily="18" charset="0"/>
                <a:cs typeface="Times New Roman" panose="02020603050405020304" pitchFamily="18" charset="0"/>
              </a:rPr>
              <a:t>Installed two air-conditioners and guestroom have been made.</a:t>
            </a:r>
            <a:endParaRPr lang="en-US" sz="1900" u="sn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354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04A6D-23F1-0A64-7FAD-0879D19AAEA3}"/>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9072C5-746F-8505-F8EA-623098CD4A41}"/>
              </a:ext>
            </a:extLst>
          </p:cNvPr>
          <p:cNvSpPr>
            <a:spLocks noGrp="1"/>
          </p:cNvSpPr>
          <p:nvPr>
            <p:ph type="title"/>
          </p:nvPr>
        </p:nvSpPr>
        <p:spPr>
          <a:xfrm>
            <a:off x="438913" y="859536"/>
            <a:ext cx="4832802" cy="1170432"/>
          </a:xfrm>
        </p:spPr>
        <p:txBody>
          <a:bodyPr anchor="b">
            <a:normAutofit/>
          </a:bodyPr>
          <a:lstStyle/>
          <a:p>
            <a:r>
              <a:rPr lang="en-US" sz="3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sp>
        <p:nvSpPr>
          <p:cNvPr id="77" name="Rectangle 76">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067089-F9ED-41F6-C367-0365FA156570}"/>
              </a:ext>
            </a:extLst>
          </p:cNvPr>
          <p:cNvSpPr>
            <a:spLocks noGrp="1"/>
          </p:cNvSpPr>
          <p:nvPr>
            <p:ph idx="1"/>
          </p:nvPr>
        </p:nvSpPr>
        <p:spPr>
          <a:xfrm>
            <a:off x="438912" y="2512611"/>
            <a:ext cx="4832803" cy="3664351"/>
          </a:xfrm>
        </p:spPr>
        <p:txBody>
          <a:bodyPr>
            <a:normAutofit/>
          </a:bodyPr>
          <a:lstStyle/>
          <a:p>
            <a:pPr lvl="0"/>
            <a:r>
              <a:rPr lang="en-US" sz="1800" dirty="0">
                <a:latin typeface="Times New Roman" panose="02020603050405020304" pitchFamily="18" charset="0"/>
                <a:cs typeface="Times New Roman" panose="02020603050405020304" pitchFamily="18" charset="0"/>
              </a:rPr>
              <a:t>Conducted teacher’s training</a:t>
            </a:r>
          </a:p>
          <a:p>
            <a:pPr lvl="0"/>
            <a:r>
              <a:rPr lang="en-US" sz="1800" dirty="0">
                <a:latin typeface="Times New Roman" panose="02020603050405020304" pitchFamily="18" charset="0"/>
                <a:cs typeface="Times New Roman" panose="02020603050405020304" pitchFamily="18" charset="0"/>
              </a:rPr>
              <a:t>Conducted Children’s program</a:t>
            </a:r>
          </a:p>
          <a:p>
            <a:pPr lvl="0"/>
            <a:r>
              <a:rPr lang="en-US" sz="1800" dirty="0">
                <a:latin typeface="Times New Roman" panose="02020603050405020304" pitchFamily="18" charset="0"/>
                <a:cs typeface="Times New Roman" panose="02020603050405020304" pitchFamily="18" charset="0"/>
              </a:rPr>
              <a:t>Conducted orientation program</a:t>
            </a:r>
          </a:p>
          <a:p>
            <a:pPr lvl="0"/>
            <a:r>
              <a:rPr lang="en-US" sz="1800" dirty="0">
                <a:latin typeface="Times New Roman" panose="02020603050405020304" pitchFamily="18" charset="0"/>
                <a:cs typeface="Times New Roman" panose="02020603050405020304" pitchFamily="18" charset="0"/>
              </a:rPr>
              <a:t>Conducted Parent’s meeting</a:t>
            </a:r>
          </a:p>
          <a:p>
            <a:pPr lvl="0"/>
            <a:r>
              <a:rPr lang="en-US" sz="1800" dirty="0">
                <a:latin typeface="Times New Roman" panose="02020603050405020304" pitchFamily="18" charset="0"/>
                <a:cs typeface="Times New Roman" panose="02020603050405020304" pitchFamily="18" charset="0"/>
              </a:rPr>
              <a:t>Conducted paddy plantation activity</a:t>
            </a:r>
          </a:p>
          <a:p>
            <a:pPr lvl="0"/>
            <a:r>
              <a:rPr lang="en-US" sz="1800" dirty="0">
                <a:latin typeface="Times New Roman" panose="02020603050405020304" pitchFamily="18" charset="0"/>
                <a:cs typeface="Times New Roman" panose="02020603050405020304" pitchFamily="18" charset="0"/>
              </a:rPr>
              <a:t>Organized Field visit program</a:t>
            </a:r>
          </a:p>
          <a:p>
            <a:pPr lvl="0"/>
            <a:r>
              <a:rPr lang="en-US" sz="1800" dirty="0">
                <a:latin typeface="Times New Roman" panose="02020603050405020304" pitchFamily="18" charset="0"/>
                <a:cs typeface="Times New Roman" panose="02020603050405020304" pitchFamily="18" charset="0"/>
              </a:rPr>
              <a:t>Extra English teaching activity for enhancing children progress</a:t>
            </a:r>
          </a:p>
        </p:txBody>
      </p:sp>
      <p:pic>
        <p:nvPicPr>
          <p:cNvPr id="4" name="Picture 3" descr="A blue and black screen&#10;&#10;AI-generated content may be incorrect.">
            <a:extLst>
              <a:ext uri="{FF2B5EF4-FFF2-40B4-BE49-F238E27FC236}">
                <a16:creationId xmlns:a16="http://schemas.microsoft.com/office/drawing/2014/main" id="{3B43C567-672A-9016-37D1-0F664A80071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401464" y="4657327"/>
            <a:ext cx="4357720" cy="1008590"/>
          </a:xfrm>
          <a:prstGeom prst="rect">
            <a:avLst/>
          </a:prstGeom>
          <a:solidFill>
            <a:sysClr val="window" lastClr="FFFFFF"/>
          </a:solidFill>
        </p:spPr>
      </p:pic>
      <p:grpSp>
        <p:nvGrpSpPr>
          <p:cNvPr id="5" name="Group 4">
            <a:extLst>
              <a:ext uri="{FF2B5EF4-FFF2-40B4-BE49-F238E27FC236}">
                <a16:creationId xmlns:a16="http://schemas.microsoft.com/office/drawing/2014/main" id="{75092197-069C-1A34-ACA7-4346C1048F6D}"/>
              </a:ext>
            </a:extLst>
          </p:cNvPr>
          <p:cNvGrpSpPr/>
          <p:nvPr/>
        </p:nvGrpSpPr>
        <p:grpSpPr>
          <a:xfrm>
            <a:off x="7640522" y="517599"/>
            <a:ext cx="3734213" cy="3622132"/>
            <a:chOff x="0" y="0"/>
            <a:chExt cx="3860802" cy="3308281"/>
          </a:xfrm>
        </p:grpSpPr>
        <p:grpSp>
          <p:nvGrpSpPr>
            <p:cNvPr id="6" name="Group 5">
              <a:extLst>
                <a:ext uri="{FF2B5EF4-FFF2-40B4-BE49-F238E27FC236}">
                  <a16:creationId xmlns:a16="http://schemas.microsoft.com/office/drawing/2014/main" id="{14FB19EE-FC3E-DCD6-33F5-3E80FD4250AD}"/>
                </a:ext>
              </a:extLst>
            </p:cNvPr>
            <p:cNvGrpSpPr/>
            <p:nvPr/>
          </p:nvGrpSpPr>
          <p:grpSpPr>
            <a:xfrm>
              <a:off x="0" y="0"/>
              <a:ext cx="3860801" cy="3183255"/>
              <a:chOff x="0" y="0"/>
              <a:chExt cx="5619766" cy="4704619"/>
            </a:xfrm>
          </p:grpSpPr>
          <p:pic>
            <p:nvPicPr>
              <p:cNvPr id="8" name="Picture 7">
                <a:extLst>
                  <a:ext uri="{FF2B5EF4-FFF2-40B4-BE49-F238E27FC236}">
                    <a16:creationId xmlns:a16="http://schemas.microsoft.com/office/drawing/2014/main" id="{CAFE098B-5A54-1811-A7A4-CE50B07C1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99" y="20169"/>
                <a:ext cx="2946400" cy="1668145"/>
              </a:xfrm>
              <a:prstGeom prst="rect">
                <a:avLst/>
              </a:prstGeom>
            </p:spPr>
          </p:pic>
          <p:pic>
            <p:nvPicPr>
              <p:cNvPr id="9" name="Picture 8">
                <a:extLst>
                  <a:ext uri="{FF2B5EF4-FFF2-40B4-BE49-F238E27FC236}">
                    <a16:creationId xmlns:a16="http://schemas.microsoft.com/office/drawing/2014/main" id="{8F6D5BA3-5F71-AD3E-BE4B-D98BBB0CF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5" y="1777947"/>
                <a:ext cx="3105150" cy="1333500"/>
              </a:xfrm>
              <a:prstGeom prst="rect">
                <a:avLst/>
              </a:prstGeom>
            </p:spPr>
          </p:pic>
          <p:pic>
            <p:nvPicPr>
              <p:cNvPr id="10" name="Picture 9">
                <a:extLst>
                  <a:ext uri="{FF2B5EF4-FFF2-40B4-BE49-F238E27FC236}">
                    <a16:creationId xmlns:a16="http://schemas.microsoft.com/office/drawing/2014/main" id="{6C58D7F1-9BB0-E382-210C-E87EC4827E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0619"/>
                <a:ext cx="3104515" cy="1524000"/>
              </a:xfrm>
              <a:prstGeom prst="rect">
                <a:avLst/>
              </a:prstGeom>
            </p:spPr>
          </p:pic>
          <p:pic>
            <p:nvPicPr>
              <p:cNvPr id="11" name="Picture 10">
                <a:extLst>
                  <a:ext uri="{FF2B5EF4-FFF2-40B4-BE49-F238E27FC236}">
                    <a16:creationId xmlns:a16="http://schemas.microsoft.com/office/drawing/2014/main" id="{19C8208B-6925-1528-8D00-3261F97DB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050431" y="1058545"/>
                <a:ext cx="4627880" cy="2510790"/>
              </a:xfrm>
              <a:prstGeom prst="rect">
                <a:avLst/>
              </a:prstGeom>
            </p:spPr>
          </p:pic>
        </p:grpSp>
        <p:sp>
          <p:nvSpPr>
            <p:cNvPr id="7" name="Text Box 2">
              <a:extLst>
                <a:ext uri="{FF2B5EF4-FFF2-40B4-BE49-F238E27FC236}">
                  <a16:creationId xmlns:a16="http://schemas.microsoft.com/office/drawing/2014/main" id="{83C5CC5A-1433-0FEE-C43B-A8993A90844B}"/>
                </a:ext>
              </a:extLst>
            </p:cNvPr>
            <p:cNvSpPr txBox="1">
              <a:spLocks noChangeArrowheads="1"/>
            </p:cNvSpPr>
            <p:nvPr/>
          </p:nvSpPr>
          <p:spPr bwMode="auto">
            <a:xfrm>
              <a:off x="0" y="3084577"/>
              <a:ext cx="3860802" cy="223704"/>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defTabSz="731520">
                <a:lnSpc>
                  <a:spcPct val="115000"/>
                </a:lnSpc>
                <a:spcAft>
                  <a:spcPts val="640"/>
                </a:spcAft>
              </a:pPr>
              <a:r>
                <a:rPr lang="en-US" sz="1120" b="1" kern="100" dirty="0">
                  <a:latin typeface="Calibri" panose="020F0502020204030204" pitchFamily="34" charset="0"/>
                  <a:cs typeface="Times New Roman" panose="02020603050405020304" pitchFamily="18" charset="0"/>
                </a:rPr>
                <a:t>Paddy Plantation Activity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811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3C4E4E-25A6-867A-600C-9B0A4BD43A25}"/>
            </a:ext>
          </a:extLst>
        </p:cNvPr>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8063E580-BD51-4DC3-9968-97E5480C2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1AD82-0C85-5BDC-1FBA-3A7AFC3CCBD6}"/>
              </a:ext>
            </a:extLst>
          </p:cNvPr>
          <p:cNvSpPr>
            <a:spLocks noGrp="1"/>
          </p:cNvSpPr>
          <p:nvPr>
            <p:ph type="title"/>
          </p:nvPr>
        </p:nvSpPr>
        <p:spPr>
          <a:xfrm>
            <a:off x="4485683" y="349664"/>
            <a:ext cx="7124671" cy="1638377"/>
          </a:xfrm>
        </p:spPr>
        <p:txBody>
          <a:bodyPr anchor="b">
            <a:normAutofit/>
          </a:bodyPr>
          <a:lstStyle/>
          <a:p>
            <a:r>
              <a:rPr lang="en-US"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sp>
        <p:nvSpPr>
          <p:cNvPr id="114" name="Rectangle 11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252538"/>
            <a:ext cx="3494670" cy="635292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screen&#10;&#10;AI-generated content may be incorrect.">
            <a:extLst>
              <a:ext uri="{FF2B5EF4-FFF2-40B4-BE49-F238E27FC236}">
                <a16:creationId xmlns:a16="http://schemas.microsoft.com/office/drawing/2014/main" id="{C02C23FA-33B2-9BC2-42A7-897C4ABB78FE}"/>
              </a:ext>
            </a:extLst>
          </p:cNvPr>
          <p:cNvPicPr/>
          <p:nvPr/>
        </p:nvPicPr>
        <p:blipFill>
          <a:blip r:embed="rId2" cstate="print">
            <a:extLst>
              <a:ext uri="{28A0092B-C50C-407E-A947-70E740481C1C}">
                <a14:useLocalDpi xmlns:a14="http://schemas.microsoft.com/office/drawing/2010/main" val="0"/>
              </a:ext>
            </a:extLst>
          </a:blip>
          <a:srcRect r="26388"/>
          <a:stretch>
            <a:fillRect/>
          </a:stretch>
        </p:blipFill>
        <p:spPr>
          <a:xfrm>
            <a:off x="581647" y="393681"/>
            <a:ext cx="3005162" cy="1374838"/>
          </a:xfrm>
          <a:prstGeom prst="rect">
            <a:avLst/>
          </a:prstGeom>
          <a:solidFill>
            <a:sysClr val="window" lastClr="FFFFFF"/>
          </a:solidFill>
        </p:spPr>
      </p:pic>
      <p:pic>
        <p:nvPicPr>
          <p:cNvPr id="25" name="Picture 24">
            <a:extLst>
              <a:ext uri="{FF2B5EF4-FFF2-40B4-BE49-F238E27FC236}">
                <a16:creationId xmlns:a16="http://schemas.microsoft.com/office/drawing/2014/main" id="{F0D7752A-F959-8D43-A7B8-4304532E5705}"/>
              </a:ext>
            </a:extLst>
          </p:cNvPr>
          <p:cNvPicPr>
            <a:picLocks noChangeAspect="1"/>
          </p:cNvPicPr>
          <p:nvPr/>
        </p:nvPicPr>
        <p:blipFill>
          <a:blip r:embed="rId3">
            <a:extLst>
              <a:ext uri="{28A0092B-C50C-407E-A947-70E740481C1C}">
                <a14:useLocalDpi xmlns:a14="http://schemas.microsoft.com/office/drawing/2010/main" val="0"/>
              </a:ext>
            </a:extLst>
          </a:blip>
          <a:srcRect t="23641" r="1" b="15765"/>
          <a:stretch>
            <a:fillRect/>
          </a:stretch>
        </p:blipFill>
        <p:spPr>
          <a:xfrm>
            <a:off x="581647" y="1943317"/>
            <a:ext cx="3005162" cy="1374838"/>
          </a:xfrm>
          <a:prstGeom prst="rect">
            <a:avLst/>
          </a:prstGeom>
        </p:spPr>
      </p:pic>
      <p:pic>
        <p:nvPicPr>
          <p:cNvPr id="23" name="Picture 22">
            <a:extLst>
              <a:ext uri="{FF2B5EF4-FFF2-40B4-BE49-F238E27FC236}">
                <a16:creationId xmlns:a16="http://schemas.microsoft.com/office/drawing/2014/main" id="{F5FC93EF-12BE-4D30-8192-A52931D5D90C}"/>
              </a:ext>
            </a:extLst>
          </p:cNvPr>
          <p:cNvPicPr>
            <a:picLocks noChangeAspect="1"/>
          </p:cNvPicPr>
          <p:nvPr/>
        </p:nvPicPr>
        <p:blipFill>
          <a:blip r:embed="rId4" cstate="print">
            <a:extLst>
              <a:ext uri="{28A0092B-C50C-407E-A947-70E740481C1C}">
                <a14:useLocalDpi xmlns:a14="http://schemas.microsoft.com/office/drawing/2010/main" val="0"/>
              </a:ext>
            </a:extLst>
          </a:blip>
          <a:srcRect t="19726" r="1" b="1735"/>
          <a:stretch>
            <a:fillRect/>
          </a:stretch>
        </p:blipFill>
        <p:spPr>
          <a:xfrm>
            <a:off x="581648" y="3492952"/>
            <a:ext cx="3005162" cy="1374838"/>
          </a:xfrm>
          <a:prstGeom prst="rect">
            <a:avLst/>
          </a:prstGeom>
        </p:spPr>
      </p:pic>
      <p:pic>
        <p:nvPicPr>
          <p:cNvPr id="24" name="Picture 23">
            <a:extLst>
              <a:ext uri="{FF2B5EF4-FFF2-40B4-BE49-F238E27FC236}">
                <a16:creationId xmlns:a16="http://schemas.microsoft.com/office/drawing/2014/main" id="{5937F373-3D83-05F4-7DCE-D088B8F23230}"/>
              </a:ext>
            </a:extLst>
          </p:cNvPr>
          <p:cNvPicPr>
            <a:picLocks noChangeAspect="1"/>
          </p:cNvPicPr>
          <p:nvPr/>
        </p:nvPicPr>
        <p:blipFill>
          <a:blip r:embed="rId5" cstate="print">
            <a:extLst>
              <a:ext uri="{28A0092B-C50C-407E-A947-70E740481C1C}">
                <a14:useLocalDpi xmlns:a14="http://schemas.microsoft.com/office/drawing/2010/main" val="0"/>
              </a:ext>
            </a:extLst>
          </a:blip>
          <a:srcRect t="7757" r="1" b="16625"/>
          <a:stretch>
            <a:fillRect/>
          </a:stretch>
        </p:blipFill>
        <p:spPr>
          <a:xfrm>
            <a:off x="581648" y="5042588"/>
            <a:ext cx="3005162" cy="1374838"/>
          </a:xfrm>
          <a:prstGeom prst="rect">
            <a:avLst/>
          </a:prstGeom>
        </p:spPr>
      </p:pic>
      <p:sp>
        <p:nvSpPr>
          <p:cNvPr id="3" name="Content Placeholder 2">
            <a:extLst>
              <a:ext uri="{FF2B5EF4-FFF2-40B4-BE49-F238E27FC236}">
                <a16:creationId xmlns:a16="http://schemas.microsoft.com/office/drawing/2014/main" id="{ED145B1B-9D59-05ED-C235-30FFC0EE7C2B}"/>
              </a:ext>
            </a:extLst>
          </p:cNvPr>
          <p:cNvSpPr>
            <a:spLocks noGrp="1"/>
          </p:cNvSpPr>
          <p:nvPr>
            <p:ph idx="1"/>
          </p:nvPr>
        </p:nvSpPr>
        <p:spPr>
          <a:xfrm>
            <a:off x="4488873" y="2620641"/>
            <a:ext cx="7115139" cy="3023702"/>
          </a:xfrm>
        </p:spPr>
        <p:txBody>
          <a:bodyPr anchor="t">
            <a:normAutofit/>
          </a:bodyPr>
          <a:lstStyle/>
          <a:p>
            <a:pPr marL="0" lvl="0" indent="0">
              <a:buNone/>
            </a:pPr>
            <a:r>
              <a:rPr lang="en-US" sz="2000" dirty="0">
                <a:latin typeface="Times New Roman" panose="02020603050405020304" pitchFamily="18" charset="0"/>
                <a:cs typeface="Times New Roman" panose="02020603050405020304" pitchFamily="18" charset="0"/>
              </a:rPr>
              <a:t>12 children were graduated in the last Education FY 2081.</a:t>
            </a:r>
          </a:p>
        </p:txBody>
      </p:sp>
    </p:spTree>
    <p:extLst>
      <p:ext uri="{BB962C8B-B14F-4D97-AF65-F5344CB8AC3E}">
        <p14:creationId xmlns:p14="http://schemas.microsoft.com/office/powerpoint/2010/main" val="102644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1B84E5-A615-AD0C-532A-87F12E7DDAF6}"/>
            </a:ext>
          </a:extLst>
        </p:cNvPr>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2BBF0347-CB05-BFA3-0FAB-87FF06762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04B2D-3B03-1DFB-2683-77806D951940}"/>
              </a:ext>
            </a:extLst>
          </p:cNvPr>
          <p:cNvSpPr>
            <a:spLocks noGrp="1"/>
          </p:cNvSpPr>
          <p:nvPr>
            <p:ph type="title"/>
          </p:nvPr>
        </p:nvSpPr>
        <p:spPr>
          <a:xfrm>
            <a:off x="640080" y="329184"/>
            <a:ext cx="6894576" cy="1783080"/>
          </a:xfrm>
        </p:spPr>
        <p:txBody>
          <a:bodyPr anchor="b">
            <a:normAutofit/>
          </a:bodyPr>
          <a:lstStyle/>
          <a:p>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sp>
        <p:nvSpPr>
          <p:cNvPr id="105" name="sketch line">
            <a:extLst>
              <a:ext uri="{FF2B5EF4-FFF2-40B4-BE49-F238E27FC236}">
                <a16:creationId xmlns:a16="http://schemas.microsoft.com/office/drawing/2014/main" id="{CE44954D-58C1-B7C5-7238-0CEA23C55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FC05B9-74D0-20CC-6433-B40D7F9FD67A}"/>
              </a:ext>
            </a:extLst>
          </p:cNvPr>
          <p:cNvSpPr>
            <a:spLocks noGrp="1"/>
          </p:cNvSpPr>
          <p:nvPr>
            <p:ph idx="1"/>
          </p:nvPr>
        </p:nvSpPr>
        <p:spPr>
          <a:xfrm>
            <a:off x="640080" y="2706624"/>
            <a:ext cx="6894576" cy="3483864"/>
          </a:xfrm>
        </p:spPr>
        <p:txBody>
          <a:bodyPr>
            <a:normAutofit/>
          </a:bodyPr>
          <a:lstStyle/>
          <a:p>
            <a:pPr marL="0" lvl="0" indent="0">
              <a:buNone/>
            </a:pPr>
            <a:r>
              <a:rPr lang="en-US" sz="2200" dirty="0">
                <a:latin typeface="Times New Roman" panose="02020603050405020304" pitchFamily="18" charset="0"/>
                <a:cs typeface="Times New Roman" panose="02020603050405020304" pitchFamily="18" charset="0"/>
              </a:rPr>
              <a:t>Children involved in extra activities.</a:t>
            </a:r>
          </a:p>
        </p:txBody>
      </p:sp>
      <p:pic>
        <p:nvPicPr>
          <p:cNvPr id="4" name="Picture 3" descr="A blue and black screen&#10;&#10;AI-generated content may be incorrect.">
            <a:extLst>
              <a:ext uri="{FF2B5EF4-FFF2-40B4-BE49-F238E27FC236}">
                <a16:creationId xmlns:a16="http://schemas.microsoft.com/office/drawing/2014/main" id="{F042F646-537E-D6C1-1200-1269A73ACF5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863840" y="4494476"/>
            <a:ext cx="3995928" cy="1345706"/>
          </a:xfrm>
          <a:prstGeom prst="rect">
            <a:avLst/>
          </a:prstGeom>
          <a:solidFill>
            <a:sysClr val="window" lastClr="FFFFFF"/>
          </a:solidFill>
        </p:spPr>
      </p:pic>
      <p:grpSp>
        <p:nvGrpSpPr>
          <p:cNvPr id="13" name="Group 12">
            <a:extLst>
              <a:ext uri="{FF2B5EF4-FFF2-40B4-BE49-F238E27FC236}">
                <a16:creationId xmlns:a16="http://schemas.microsoft.com/office/drawing/2014/main" id="{F5B86006-67E1-B9D5-386F-255C75B50445}"/>
              </a:ext>
            </a:extLst>
          </p:cNvPr>
          <p:cNvGrpSpPr/>
          <p:nvPr/>
        </p:nvGrpSpPr>
        <p:grpSpPr>
          <a:xfrm>
            <a:off x="8238527" y="329184"/>
            <a:ext cx="3264841" cy="3429970"/>
            <a:chOff x="-7620" y="0"/>
            <a:chExt cx="3954782" cy="4154809"/>
          </a:xfrm>
        </p:grpSpPr>
        <p:grpSp>
          <p:nvGrpSpPr>
            <p:cNvPr id="14" name="Group 13">
              <a:extLst>
                <a:ext uri="{FF2B5EF4-FFF2-40B4-BE49-F238E27FC236}">
                  <a16:creationId xmlns:a16="http://schemas.microsoft.com/office/drawing/2014/main" id="{D7B88C04-1153-99DC-40E3-F4AED1331B85}"/>
                </a:ext>
              </a:extLst>
            </p:cNvPr>
            <p:cNvGrpSpPr/>
            <p:nvPr/>
          </p:nvGrpSpPr>
          <p:grpSpPr>
            <a:xfrm>
              <a:off x="0" y="0"/>
              <a:ext cx="3947162" cy="3811511"/>
              <a:chOff x="0" y="0"/>
              <a:chExt cx="4175048" cy="6058206"/>
            </a:xfrm>
          </p:grpSpPr>
          <p:pic>
            <p:nvPicPr>
              <p:cNvPr id="16" name="Picture 15">
                <a:extLst>
                  <a:ext uri="{FF2B5EF4-FFF2-40B4-BE49-F238E27FC236}">
                    <a16:creationId xmlns:a16="http://schemas.microsoft.com/office/drawing/2014/main" id="{DF0F8806-769A-37BE-08A8-3FBF5D51B3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2592198"/>
                <a:ext cx="2081530" cy="1639570"/>
              </a:xfrm>
              <a:prstGeom prst="rect">
                <a:avLst/>
              </a:prstGeom>
            </p:spPr>
          </p:pic>
          <p:pic>
            <p:nvPicPr>
              <p:cNvPr id="17" name="Picture 16">
                <a:extLst>
                  <a:ext uri="{FF2B5EF4-FFF2-40B4-BE49-F238E27FC236}">
                    <a16:creationId xmlns:a16="http://schemas.microsoft.com/office/drawing/2014/main" id="{3EC0B8C2-9C93-9A6A-30E4-8E43BAB460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6376" y="4730605"/>
                <a:ext cx="2008672" cy="1327601"/>
              </a:xfrm>
              <a:prstGeom prst="rect">
                <a:avLst/>
              </a:prstGeom>
            </p:spPr>
          </p:pic>
          <p:pic>
            <p:nvPicPr>
              <p:cNvPr id="18" name="Picture 17">
                <a:extLst>
                  <a:ext uri="{FF2B5EF4-FFF2-40B4-BE49-F238E27FC236}">
                    <a16:creationId xmlns:a16="http://schemas.microsoft.com/office/drawing/2014/main" id="{BDDE2151-2EE6-663A-FB9D-AD003BDFEF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8843" y="3061828"/>
                <a:ext cx="2057399" cy="1643531"/>
              </a:xfrm>
              <a:prstGeom prst="rect">
                <a:avLst/>
              </a:prstGeom>
            </p:spPr>
          </p:pic>
          <p:pic>
            <p:nvPicPr>
              <p:cNvPr id="19" name="Picture 18">
                <a:extLst>
                  <a:ext uri="{FF2B5EF4-FFF2-40B4-BE49-F238E27FC236}">
                    <a16:creationId xmlns:a16="http://schemas.microsoft.com/office/drawing/2014/main" id="{90C069BF-324C-9CF2-7C3B-A5BA82DD4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0803" y="1468074"/>
                <a:ext cx="2030095" cy="1539240"/>
              </a:xfrm>
              <a:prstGeom prst="rect">
                <a:avLst/>
              </a:prstGeom>
            </p:spPr>
          </p:pic>
          <p:pic>
            <p:nvPicPr>
              <p:cNvPr id="20" name="Picture 19">
                <a:extLst>
                  <a:ext uri="{FF2B5EF4-FFF2-40B4-BE49-F238E27FC236}">
                    <a16:creationId xmlns:a16="http://schemas.microsoft.com/office/drawing/2014/main" id="{14316BD9-9E5F-DBD7-36DD-ADE1CFC9F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9" y="1467878"/>
                <a:ext cx="1995047" cy="1097280"/>
              </a:xfrm>
              <a:prstGeom prst="rect">
                <a:avLst/>
              </a:prstGeom>
            </p:spPr>
          </p:pic>
          <p:pic>
            <p:nvPicPr>
              <p:cNvPr id="21" name="Picture 20">
                <a:extLst>
                  <a:ext uri="{FF2B5EF4-FFF2-40B4-BE49-F238E27FC236}">
                    <a16:creationId xmlns:a16="http://schemas.microsoft.com/office/drawing/2014/main" id="{2F9A7587-3793-23B3-45F2-C5C2BFF056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4160897" cy="1386204"/>
              </a:xfrm>
              <a:prstGeom prst="rect">
                <a:avLst/>
              </a:prstGeom>
            </p:spPr>
          </p:pic>
          <p:pic>
            <p:nvPicPr>
              <p:cNvPr id="22" name="Picture 21">
                <a:extLst>
                  <a:ext uri="{FF2B5EF4-FFF2-40B4-BE49-F238E27FC236}">
                    <a16:creationId xmlns:a16="http://schemas.microsoft.com/office/drawing/2014/main" id="{EF3E521C-1B91-F321-1F6B-86800B9194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0" y="4344343"/>
                <a:ext cx="2079464" cy="1360226"/>
              </a:xfrm>
              <a:prstGeom prst="rect">
                <a:avLst/>
              </a:prstGeom>
            </p:spPr>
          </p:pic>
        </p:grpSp>
        <p:sp>
          <p:nvSpPr>
            <p:cNvPr id="15" name="Text Box 2">
              <a:extLst>
                <a:ext uri="{FF2B5EF4-FFF2-40B4-BE49-F238E27FC236}">
                  <a16:creationId xmlns:a16="http://schemas.microsoft.com/office/drawing/2014/main" id="{EF8297D4-4BD9-AF53-ACAE-6447C46927FE}"/>
                </a:ext>
              </a:extLst>
            </p:cNvPr>
            <p:cNvSpPr txBox="1">
              <a:spLocks noChangeArrowheads="1"/>
            </p:cNvSpPr>
            <p:nvPr/>
          </p:nvSpPr>
          <p:spPr bwMode="auto">
            <a:xfrm>
              <a:off x="-7620" y="3776984"/>
              <a:ext cx="3954779" cy="377825"/>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defTabSz="749808">
                <a:lnSpc>
                  <a:spcPct val="115000"/>
                </a:lnSpc>
                <a:spcAft>
                  <a:spcPts val="656"/>
                </a:spcAft>
              </a:pPr>
              <a:r>
                <a:rPr lang="en-US" sz="1148" b="1" kern="100">
                  <a:solidFill>
                    <a:schemeClr val="tx1"/>
                  </a:solidFill>
                  <a:latin typeface="Calibri" panose="020F0502020204030204" pitchFamily="34" charset="0"/>
                  <a:ea typeface="+mn-ea"/>
                  <a:cs typeface="Times New Roman" panose="02020603050405020304" pitchFamily="18" charset="0"/>
                </a:rPr>
                <a:t>Children are playing in school ground</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28693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AD68C8-653E-B751-B105-DAF96539D066}"/>
            </a:ext>
          </a:extLst>
        </p:cNvPr>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11D9F304-D619-F777-C49D-F80CBEFEE0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AFEEEB-F8A6-730B-FEA9-1AB2648D0928}"/>
              </a:ext>
            </a:extLst>
          </p:cNvPr>
          <p:cNvSpPr>
            <a:spLocks noGrp="1"/>
          </p:cNvSpPr>
          <p:nvPr>
            <p:ph type="title"/>
          </p:nvPr>
        </p:nvSpPr>
        <p:spPr>
          <a:xfrm>
            <a:off x="640080" y="329184"/>
            <a:ext cx="6894576" cy="1783080"/>
          </a:xfrm>
        </p:spPr>
        <p:txBody>
          <a:bodyPr anchor="b">
            <a:normAutofit/>
          </a:bodyPr>
          <a:lstStyle/>
          <a:p>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ECD Project-Kailali Achievements </a:t>
            </a:r>
          </a:p>
        </p:txBody>
      </p:sp>
      <p:sp>
        <p:nvSpPr>
          <p:cNvPr id="105" name="sketch line">
            <a:extLst>
              <a:ext uri="{FF2B5EF4-FFF2-40B4-BE49-F238E27FC236}">
                <a16:creationId xmlns:a16="http://schemas.microsoft.com/office/drawing/2014/main" id="{E221BF15-BB9D-AEEC-C0D2-69E379B42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133D8B-7543-CBB9-A608-9F7A072B4612}"/>
              </a:ext>
            </a:extLst>
          </p:cNvPr>
          <p:cNvSpPr>
            <a:spLocks noGrp="1"/>
          </p:cNvSpPr>
          <p:nvPr>
            <p:ph idx="1"/>
          </p:nvPr>
        </p:nvSpPr>
        <p:spPr>
          <a:xfrm>
            <a:off x="640080" y="2706624"/>
            <a:ext cx="6894576" cy="3483864"/>
          </a:xfrm>
        </p:spPr>
        <p:txBody>
          <a:bodyPr>
            <a:normAutofit/>
          </a:bodyPr>
          <a:lstStyle/>
          <a:p>
            <a:pPr marL="0" lvl="0" indent="0">
              <a:buNone/>
            </a:pPr>
            <a:r>
              <a:rPr lang="en-US" sz="2200" dirty="0">
                <a:latin typeface="Times New Roman" panose="02020603050405020304" pitchFamily="18" charset="0"/>
                <a:cs typeface="Times New Roman" panose="02020603050405020304" pitchFamily="18" charset="0"/>
              </a:rPr>
              <a:t>Provided nutritious foods to children in school day.</a:t>
            </a:r>
          </a:p>
          <a:p>
            <a:pPr marL="0" lvl="0" indent="0">
              <a:buNone/>
            </a:pPr>
            <a:r>
              <a:rPr lang="en-US" sz="2200" dirty="0">
                <a:latin typeface="Times New Roman" panose="02020603050405020304" pitchFamily="18" charset="0"/>
                <a:cs typeface="Times New Roman" panose="02020603050405020304" pitchFamily="18" charset="0"/>
              </a:rPr>
              <a:t>Provided the health and sanitation orientation to children with parents for healthy environments. </a:t>
            </a:r>
          </a:p>
        </p:txBody>
      </p:sp>
      <p:pic>
        <p:nvPicPr>
          <p:cNvPr id="4" name="Picture 3" descr="A blue and black screen&#10;&#10;AI-generated content may be incorrect.">
            <a:extLst>
              <a:ext uri="{FF2B5EF4-FFF2-40B4-BE49-F238E27FC236}">
                <a16:creationId xmlns:a16="http://schemas.microsoft.com/office/drawing/2014/main" id="{939ED5B6-8D3C-7181-88DE-4C10D820515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196072" y="83249"/>
            <a:ext cx="3995928" cy="1345706"/>
          </a:xfrm>
          <a:prstGeom prst="rect">
            <a:avLst/>
          </a:prstGeom>
          <a:solidFill>
            <a:sysClr val="window" lastClr="FFFFFF"/>
          </a:solidFill>
        </p:spPr>
      </p:pic>
      <p:grpSp>
        <p:nvGrpSpPr>
          <p:cNvPr id="6" name="Group 5">
            <a:extLst>
              <a:ext uri="{FF2B5EF4-FFF2-40B4-BE49-F238E27FC236}">
                <a16:creationId xmlns:a16="http://schemas.microsoft.com/office/drawing/2014/main" id="{C22E488D-4AB2-7C47-7D8C-E5BB654EBCB5}"/>
              </a:ext>
            </a:extLst>
          </p:cNvPr>
          <p:cNvGrpSpPr/>
          <p:nvPr/>
        </p:nvGrpSpPr>
        <p:grpSpPr>
          <a:xfrm>
            <a:off x="7871458" y="1937688"/>
            <a:ext cx="3770378" cy="4252800"/>
            <a:chOff x="-15238" y="0"/>
            <a:chExt cx="3482338" cy="3743997"/>
          </a:xfrm>
        </p:grpSpPr>
        <p:grpSp>
          <p:nvGrpSpPr>
            <p:cNvPr id="8" name="Group 7">
              <a:extLst>
                <a:ext uri="{FF2B5EF4-FFF2-40B4-BE49-F238E27FC236}">
                  <a16:creationId xmlns:a16="http://schemas.microsoft.com/office/drawing/2014/main" id="{BF0003C2-006D-3932-C53A-9467D9AF1818}"/>
                </a:ext>
              </a:extLst>
            </p:cNvPr>
            <p:cNvGrpSpPr/>
            <p:nvPr/>
          </p:nvGrpSpPr>
          <p:grpSpPr>
            <a:xfrm>
              <a:off x="-15238" y="1574673"/>
              <a:ext cx="3467098" cy="2169324"/>
              <a:chOff x="-196761" y="-206"/>
              <a:chExt cx="4796132" cy="3524318"/>
            </a:xfrm>
          </p:grpSpPr>
          <p:pic>
            <p:nvPicPr>
              <p:cNvPr id="10" name="Picture 9">
                <a:extLst>
                  <a:ext uri="{FF2B5EF4-FFF2-40B4-BE49-F238E27FC236}">
                    <a16:creationId xmlns:a16="http://schemas.microsoft.com/office/drawing/2014/main" id="{3308D253-8D31-8BFC-AEE2-8B28D4A25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373" y="1749286"/>
                <a:ext cx="2298916" cy="1774826"/>
              </a:xfrm>
              <a:prstGeom prst="rect">
                <a:avLst/>
              </a:prstGeom>
            </p:spPr>
          </p:pic>
          <p:pic>
            <p:nvPicPr>
              <p:cNvPr id="11" name="Picture 10">
                <a:extLst>
                  <a:ext uri="{FF2B5EF4-FFF2-40B4-BE49-F238E27FC236}">
                    <a16:creationId xmlns:a16="http://schemas.microsoft.com/office/drawing/2014/main" id="{24998F3C-7E7A-FD5E-5DDC-081888332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61" y="-206"/>
                <a:ext cx="4796132" cy="1563370"/>
              </a:xfrm>
              <a:prstGeom prst="rect">
                <a:avLst/>
              </a:prstGeom>
            </p:spPr>
          </p:pic>
          <p:pic>
            <p:nvPicPr>
              <p:cNvPr id="12" name="Picture 11">
                <a:extLst>
                  <a:ext uri="{FF2B5EF4-FFF2-40B4-BE49-F238E27FC236}">
                    <a16:creationId xmlns:a16="http://schemas.microsoft.com/office/drawing/2014/main" id="{F1113A8E-DA68-72DE-3D11-1AB29055F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60" y="1815547"/>
                <a:ext cx="2341156" cy="1708563"/>
              </a:xfrm>
              <a:prstGeom prst="rect">
                <a:avLst/>
              </a:prstGeom>
            </p:spPr>
          </p:pic>
        </p:grpSp>
        <p:pic>
          <p:nvPicPr>
            <p:cNvPr id="9" name="Picture 8">
              <a:extLst>
                <a:ext uri="{FF2B5EF4-FFF2-40B4-BE49-F238E27FC236}">
                  <a16:creationId xmlns:a16="http://schemas.microsoft.com/office/drawing/2014/main" id="{AE1F29B6-C699-A4C5-4094-D20F95899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467100" cy="1435100"/>
            </a:xfrm>
            <a:prstGeom prst="rect">
              <a:avLst/>
            </a:prstGeom>
          </p:spPr>
        </p:pic>
      </p:grpSp>
    </p:spTree>
    <p:extLst>
      <p:ext uri="{BB962C8B-B14F-4D97-AF65-F5344CB8AC3E}">
        <p14:creationId xmlns:p14="http://schemas.microsoft.com/office/powerpoint/2010/main" val="221289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1127760" y="4212709"/>
            <a:ext cx="8232296" cy="1337699"/>
          </a:xfrm>
        </p:spPr>
        <p:txBody>
          <a:bodyPr anchor="b">
            <a:normAutofit/>
          </a:bodyPr>
          <a:lstStyle/>
          <a:p>
            <a:r>
              <a:rPr lang="en-US" sz="4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 of Good Neighbours Nepal</a:t>
            </a:r>
            <a:endParaRPr lang="en-US" sz="4200"/>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4717" y="-13266"/>
            <a:ext cx="2376928" cy="636542"/>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1127760" y="767751"/>
            <a:ext cx="9689765" cy="3864634"/>
          </a:xfrm>
        </p:spPr>
        <p:txBody>
          <a:bodyPr anchor="ctr">
            <a:normAutofit fontScale="85000" lnSpcReduction="20000"/>
          </a:bodyPr>
          <a:lstStyle/>
          <a:p>
            <a:pPr marL="0" indent="0">
              <a:buNone/>
            </a:pPr>
            <a:r>
              <a:rPr lang="en-US" sz="2600" dirty="0">
                <a:latin typeface="Times New Roman" pitchFamily="18" charset="0"/>
                <a:cs typeface="Times New Roman" panose="02020603050405020304" pitchFamily="18" charset="0"/>
              </a:rPr>
              <a:t>Good Neighbors Nepal (GNN), Nepali name Ashal </a:t>
            </a:r>
            <a:r>
              <a:rPr lang="en-US" sz="2600" dirty="0" err="1">
                <a:latin typeface="Times New Roman" pitchFamily="18" charset="0"/>
                <a:cs typeface="Times New Roman" panose="02020603050405020304" pitchFamily="18" charset="0"/>
              </a:rPr>
              <a:t>Chhimeki</a:t>
            </a:r>
            <a:r>
              <a:rPr lang="en-US" sz="2600" dirty="0">
                <a:latin typeface="Times New Roman" pitchFamily="18" charset="0"/>
                <a:cs typeface="Times New Roman" panose="02020603050405020304" pitchFamily="18" charset="0"/>
              </a:rPr>
              <a:t> Nepal(ACN) is a non-government   organization, established in 2002 at Kathmandu, Nepal with the aim of transforming the community for the sustainable development. </a:t>
            </a:r>
            <a:r>
              <a:rPr lang="en-US" sz="2600" b="1" dirty="0">
                <a:latin typeface="Times New Roman" panose="02020603050405020304" pitchFamily="18" charset="0"/>
                <a:cs typeface="Times New Roman" panose="02020603050405020304" pitchFamily="18" charset="0"/>
              </a:rPr>
              <a:t> </a:t>
            </a:r>
          </a:p>
          <a:p>
            <a:pPr marL="0" indent="0">
              <a:buNone/>
            </a:pPr>
            <a:r>
              <a:rPr lang="en-US" sz="2600" b="1" dirty="0">
                <a:latin typeface="Times New Roman" panose="02020603050405020304" pitchFamily="18" charset="0"/>
                <a:cs typeface="Times New Roman" panose="02020603050405020304" pitchFamily="18" charset="0"/>
              </a:rPr>
              <a:t>Vision :</a:t>
            </a:r>
            <a:r>
              <a:rPr lang="en-US" sz="2600" dirty="0">
                <a:latin typeface="Times New Roman" panose="02020603050405020304" pitchFamily="18" charset="0"/>
                <a:cs typeface="Times New Roman" panose="02020603050405020304" pitchFamily="18" charset="0"/>
              </a:rPr>
              <a:t> To see the people’s living in well-developed community through Child Protection, Education, Livelihood Improvement, Health and WASH.</a:t>
            </a:r>
          </a:p>
          <a:p>
            <a:pPr marL="0" indent="0">
              <a:buNone/>
            </a:pPr>
            <a:r>
              <a:rPr lang="en-US" sz="2600" b="1" dirty="0">
                <a:latin typeface="Times New Roman" panose="02020603050405020304" pitchFamily="18" charset="0"/>
                <a:cs typeface="Times New Roman" panose="02020603050405020304" pitchFamily="18" charset="0"/>
              </a:rPr>
              <a:t>Mission:</a:t>
            </a:r>
            <a:r>
              <a:rPr lang="en-US" sz="2600" dirty="0">
                <a:latin typeface="Times New Roman" panose="02020603050405020304" pitchFamily="18" charset="0"/>
                <a:cs typeface="Times New Roman" panose="02020603050405020304" pitchFamily="18" charset="0"/>
              </a:rPr>
              <a:t> Transforming the target communities by ensuring an effective child protected community development process. </a:t>
            </a:r>
          </a:p>
          <a:p>
            <a:pPr marL="0" indent="0">
              <a:buNone/>
            </a:pPr>
            <a:r>
              <a:rPr lang="en-US" sz="2600" b="1" dirty="0">
                <a:latin typeface="Times New Roman" panose="02020603050405020304" pitchFamily="18" charset="0"/>
                <a:cs typeface="Times New Roman" panose="02020603050405020304" pitchFamily="18" charset="0"/>
              </a:rPr>
              <a:t>Goal :</a:t>
            </a:r>
            <a:r>
              <a:rPr lang="en-US" sz="2600" dirty="0">
                <a:latin typeface="Times New Roman" panose="02020603050405020304" pitchFamily="18" charset="0"/>
                <a:cs typeface="Times New Roman" panose="02020603050405020304" pitchFamily="18" charset="0"/>
              </a:rPr>
              <a:t> </a:t>
            </a:r>
          </a:p>
          <a:p>
            <a:pPr marL="342900" indent="-342900" defTabSz="685800"/>
            <a:r>
              <a:rPr lang="en-US" sz="2600" dirty="0">
                <a:latin typeface="Times New Roman" panose="02020603050405020304" pitchFamily="18" charset="0"/>
                <a:cs typeface="Times New Roman" panose="02020603050405020304" pitchFamily="18" charset="0"/>
              </a:rPr>
              <a:t>To facilitate the practical solution to uplift the backwardness of society along with facing the social challenges through Education System Improvement. </a:t>
            </a:r>
          </a:p>
          <a:p>
            <a:pPr marL="342900" indent="-342900" defTabSz="685800"/>
            <a:r>
              <a:rPr lang="en-US" sz="2600" dirty="0">
                <a:latin typeface="Times New Roman" panose="02020603050405020304" pitchFamily="18" charset="0"/>
                <a:cs typeface="Times New Roman" panose="02020603050405020304" pitchFamily="18" charset="0"/>
              </a:rPr>
              <a:t>To transform the community with improved Resilient Livelihood and Nutrition.</a:t>
            </a:r>
          </a:p>
          <a:p>
            <a:pPr marL="342900" indent="-342900" defTabSz="685800"/>
            <a:r>
              <a:rPr lang="en-US" sz="2600" dirty="0">
                <a:latin typeface="Times New Roman" panose="02020603050405020304" pitchFamily="18" charset="0"/>
                <a:cs typeface="Times New Roman" panose="02020603050405020304" pitchFamily="18" charset="0"/>
              </a:rPr>
              <a:t>To transform the Health, WASH and hygiene behavior of community people.</a:t>
            </a:r>
            <a:endParaRPr lang="en-US" sz="26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384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7C9F90-3064-FAD2-D65E-CD620E56A23D}"/>
            </a:ext>
          </a:extLst>
        </p:cNvPr>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screen&#10;&#10;AI-generated content may be incorrect.">
            <a:extLst>
              <a:ext uri="{FF2B5EF4-FFF2-40B4-BE49-F238E27FC236}">
                <a16:creationId xmlns:a16="http://schemas.microsoft.com/office/drawing/2014/main" id="{75DA2E9D-B073-95C3-5FA2-2D37EB94BE8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96558" y="1116109"/>
            <a:ext cx="3510140" cy="1182108"/>
          </a:xfrm>
          <a:prstGeom prst="rect">
            <a:avLst/>
          </a:prstGeom>
          <a:solidFill>
            <a:sysClr val="window" lastClr="FFFFFF"/>
          </a:solidFill>
        </p:spPr>
      </p:pic>
      <p:pic>
        <p:nvPicPr>
          <p:cNvPr id="5" name="Picture 4">
            <a:extLst>
              <a:ext uri="{FF2B5EF4-FFF2-40B4-BE49-F238E27FC236}">
                <a16:creationId xmlns:a16="http://schemas.microsoft.com/office/drawing/2014/main" id="{39DA199B-D3FF-D7BD-FAB4-262269B28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521" y="2644134"/>
            <a:ext cx="3320237" cy="1552211"/>
          </a:xfrm>
          <a:prstGeom prst="rect">
            <a:avLst/>
          </a:prstGeom>
        </p:spPr>
      </p:pic>
      <p:pic>
        <p:nvPicPr>
          <p:cNvPr id="7" name="Picture 6">
            <a:extLst>
              <a:ext uri="{FF2B5EF4-FFF2-40B4-BE49-F238E27FC236}">
                <a16:creationId xmlns:a16="http://schemas.microsoft.com/office/drawing/2014/main" id="{29E60642-0259-F4AC-0FF0-8CFF90B3C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7379" y="4357212"/>
            <a:ext cx="3430298" cy="1552211"/>
          </a:xfrm>
          <a:prstGeom prst="rect">
            <a:avLst/>
          </a:prstGeom>
        </p:spPr>
      </p:pic>
      <p:sp>
        <p:nvSpPr>
          <p:cNvPr id="112" name="Freeform: Shape 1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Right Triangle 1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4D350-0E74-3B1A-E51E-D37E5E6A0F2D}"/>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b="1">
                <a:effectLst>
                  <a:outerShdw blurRad="38100" dist="38100" dir="2700000" algn="tl">
                    <a:srgbClr val="000000">
                      <a:alpha val="43137"/>
                    </a:srgbClr>
                  </a:outerShdw>
                </a:effectLst>
              </a:rPr>
              <a:t>ECD Project-Kailali Achievements </a:t>
            </a:r>
          </a:p>
        </p:txBody>
      </p:sp>
      <p:sp>
        <p:nvSpPr>
          <p:cNvPr id="3" name="Content Placeholder 2">
            <a:extLst>
              <a:ext uri="{FF2B5EF4-FFF2-40B4-BE49-F238E27FC236}">
                <a16:creationId xmlns:a16="http://schemas.microsoft.com/office/drawing/2014/main" id="{93C77E11-545B-D997-5F8E-9C6FAF578603}"/>
              </a:ext>
            </a:extLst>
          </p:cNvPr>
          <p:cNvSpPr>
            <a:spLocks noGrp="1"/>
          </p:cNvSpPr>
          <p:nvPr>
            <p:ph idx="1"/>
          </p:nvPr>
        </p:nvSpPr>
        <p:spPr>
          <a:xfrm>
            <a:off x="5775961" y="4269462"/>
            <a:ext cx="4048760" cy="1095017"/>
          </a:xfrm>
        </p:spPr>
        <p:txBody>
          <a:bodyPr vert="horz" lIns="91440" tIns="45720" rIns="91440" bIns="45720" rtlCol="0" anchor="t">
            <a:normAutofit/>
          </a:bodyPr>
          <a:lstStyle/>
          <a:p>
            <a:pPr marL="0" lvl="0" indent="0">
              <a:buNone/>
            </a:pPr>
            <a:r>
              <a:rPr lang="en-US" sz="2000" dirty="0"/>
              <a:t>Conducted Teachers Training facilitated by Chinese team/Australian –Genne  </a:t>
            </a:r>
          </a:p>
        </p:txBody>
      </p:sp>
    </p:spTree>
    <p:extLst>
      <p:ext uri="{BB962C8B-B14F-4D97-AF65-F5344CB8AC3E}">
        <p14:creationId xmlns:p14="http://schemas.microsoft.com/office/powerpoint/2010/main" val="3689907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73B7DF-BC73-5145-509A-224B404B160C}"/>
            </a:ext>
          </a:extLst>
        </p:cNvPr>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Shape 104">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 name="Rectangle 106">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F4DF1-3535-7ED1-42E1-8C4CFB139B51}"/>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b="1">
                <a:solidFill>
                  <a:srgbClr val="FFFFFF"/>
                </a:solidFill>
                <a:effectLst>
                  <a:outerShdw blurRad="38100" dist="38100" dir="2700000" algn="tl">
                    <a:srgbClr val="000000">
                      <a:alpha val="43137"/>
                    </a:srgbClr>
                  </a:outerShdw>
                </a:effectLst>
              </a:rPr>
              <a:t>ECD Project-Kailali Achievements </a:t>
            </a:r>
          </a:p>
        </p:txBody>
      </p:sp>
      <p:pic>
        <p:nvPicPr>
          <p:cNvPr id="4" name="Picture 3" descr="A blue and black screen&#10;&#10;AI-generated content may be incorrect.">
            <a:extLst>
              <a:ext uri="{FF2B5EF4-FFF2-40B4-BE49-F238E27FC236}">
                <a16:creationId xmlns:a16="http://schemas.microsoft.com/office/drawing/2014/main" id="{DA303764-BD8F-DB84-154D-65EC56DD5C6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66711" y="5368009"/>
            <a:ext cx="6741515" cy="1363753"/>
          </a:xfrm>
          <a:prstGeom prst="rect">
            <a:avLst/>
          </a:prstGeom>
          <a:solidFill>
            <a:sysClr val="window" lastClr="FFFFFF"/>
          </a:solidFill>
        </p:spPr>
      </p:pic>
      <p:grpSp>
        <p:nvGrpSpPr>
          <p:cNvPr id="12" name="Group 11">
            <a:extLst>
              <a:ext uri="{FF2B5EF4-FFF2-40B4-BE49-F238E27FC236}">
                <a16:creationId xmlns:a16="http://schemas.microsoft.com/office/drawing/2014/main" id="{56B86593-9DEE-78D8-F384-EFD4D1EB496B}"/>
              </a:ext>
            </a:extLst>
          </p:cNvPr>
          <p:cNvGrpSpPr/>
          <p:nvPr/>
        </p:nvGrpSpPr>
        <p:grpSpPr>
          <a:xfrm>
            <a:off x="8079246" y="487898"/>
            <a:ext cx="3634217" cy="3245975"/>
            <a:chOff x="0" y="0"/>
            <a:chExt cx="3096260" cy="2825721"/>
          </a:xfrm>
        </p:grpSpPr>
        <p:grpSp>
          <p:nvGrpSpPr>
            <p:cNvPr id="13" name="Group 12">
              <a:extLst>
                <a:ext uri="{FF2B5EF4-FFF2-40B4-BE49-F238E27FC236}">
                  <a16:creationId xmlns:a16="http://schemas.microsoft.com/office/drawing/2014/main" id="{F6B1BCA4-2A81-ADC2-14B4-49D87DF5970C}"/>
                </a:ext>
              </a:extLst>
            </p:cNvPr>
            <p:cNvGrpSpPr/>
            <p:nvPr/>
          </p:nvGrpSpPr>
          <p:grpSpPr>
            <a:xfrm>
              <a:off x="365760" y="0"/>
              <a:ext cx="2120900" cy="2133599"/>
              <a:chOff x="0" y="0"/>
              <a:chExt cx="3521075" cy="3949700"/>
            </a:xfrm>
          </p:grpSpPr>
          <p:pic>
            <p:nvPicPr>
              <p:cNvPr id="15" name="Picture 14">
                <a:extLst>
                  <a:ext uri="{FF2B5EF4-FFF2-40B4-BE49-F238E27FC236}">
                    <a16:creationId xmlns:a16="http://schemas.microsoft.com/office/drawing/2014/main" id="{511AFF59-B30A-6C11-4042-C0C08A720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0" y="0"/>
                <a:ext cx="1730375" cy="1331595"/>
              </a:xfrm>
              <a:prstGeom prst="rect">
                <a:avLst/>
              </a:prstGeom>
            </p:spPr>
          </p:pic>
          <p:pic>
            <p:nvPicPr>
              <p:cNvPr id="16" name="Picture 15">
                <a:extLst>
                  <a:ext uri="{FF2B5EF4-FFF2-40B4-BE49-F238E27FC236}">
                    <a16:creationId xmlns:a16="http://schemas.microsoft.com/office/drawing/2014/main" id="{93418504-9F1B-F383-0C93-E5EA4A161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900" y="1409700"/>
                <a:ext cx="1525905" cy="1168400"/>
              </a:xfrm>
              <a:prstGeom prst="rect">
                <a:avLst/>
              </a:prstGeom>
            </p:spPr>
          </p:pic>
          <p:pic>
            <p:nvPicPr>
              <p:cNvPr id="17" name="Picture 16">
                <a:extLst>
                  <a:ext uri="{FF2B5EF4-FFF2-40B4-BE49-F238E27FC236}">
                    <a16:creationId xmlns:a16="http://schemas.microsoft.com/office/drawing/2014/main" id="{B17A541B-1AD0-2EBE-8444-42551B9D7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500"/>
                <a:ext cx="1720215" cy="1285875"/>
              </a:xfrm>
              <a:prstGeom prst="rect">
                <a:avLst/>
              </a:prstGeom>
            </p:spPr>
          </p:pic>
          <p:pic>
            <p:nvPicPr>
              <p:cNvPr id="18" name="Picture 17">
                <a:extLst>
                  <a:ext uri="{FF2B5EF4-FFF2-40B4-BE49-F238E27FC236}">
                    <a16:creationId xmlns:a16="http://schemas.microsoft.com/office/drawing/2014/main" id="{766F3B8C-6701-0111-0D74-CC9307261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2717800"/>
                <a:ext cx="2019300" cy="1231900"/>
              </a:xfrm>
              <a:prstGeom prst="rect">
                <a:avLst/>
              </a:prstGeom>
            </p:spPr>
          </p:pic>
          <p:pic>
            <p:nvPicPr>
              <p:cNvPr id="19" name="Picture 18">
                <a:extLst>
                  <a:ext uri="{FF2B5EF4-FFF2-40B4-BE49-F238E27FC236}">
                    <a16:creationId xmlns:a16="http://schemas.microsoft.com/office/drawing/2014/main" id="{026ECEC2-BBFB-B629-BC20-51B99946F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0" y="1422400"/>
                <a:ext cx="1710055" cy="1155700"/>
              </a:xfrm>
              <a:prstGeom prst="rect">
                <a:avLst/>
              </a:prstGeom>
            </p:spPr>
          </p:pic>
        </p:grpSp>
        <p:sp>
          <p:nvSpPr>
            <p:cNvPr id="14" name="Text Box 2">
              <a:extLst>
                <a:ext uri="{FF2B5EF4-FFF2-40B4-BE49-F238E27FC236}">
                  <a16:creationId xmlns:a16="http://schemas.microsoft.com/office/drawing/2014/main" id="{B29847A0-FD68-50F0-1733-3C26438DED5C}"/>
                </a:ext>
              </a:extLst>
            </p:cNvPr>
            <p:cNvSpPr txBox="1">
              <a:spLocks noChangeArrowheads="1"/>
            </p:cNvSpPr>
            <p:nvPr/>
          </p:nvSpPr>
          <p:spPr bwMode="auto">
            <a:xfrm>
              <a:off x="0" y="2506107"/>
              <a:ext cx="3096260" cy="319614"/>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defTabSz="755477">
                <a:lnSpc>
                  <a:spcPct val="115000"/>
                </a:lnSpc>
                <a:spcAft>
                  <a:spcPts val="661"/>
                </a:spcAft>
              </a:pPr>
              <a:r>
                <a:rPr lang="en-US" sz="1157" b="1" kern="100" dirty="0">
                  <a:effectLst/>
                  <a:latin typeface="Calibri" panose="020F0502020204030204" pitchFamily="34" charset="0"/>
                  <a:cs typeface="Times New Roman" panose="02020603050405020304" pitchFamily="18" charset="0"/>
                </a:rPr>
                <a:t>Decorated rooms for guest</a:t>
              </a:r>
              <a:r>
                <a:rPr lang="en-US" sz="1157" b="1" kern="100" dirty="0">
                  <a:latin typeface="Calibri" panose="020F0502020204030204" pitchFamily="34" charset="0"/>
                  <a:cs typeface="Times New Roman" panose="02020603050405020304" pitchFamily="18" charset="0"/>
                </a:rPr>
                <a: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17A94524-0397-D7E9-172C-67EFFFE98BD4}"/>
              </a:ext>
            </a:extLst>
          </p:cNvPr>
          <p:cNvGrpSpPr/>
          <p:nvPr/>
        </p:nvGrpSpPr>
        <p:grpSpPr>
          <a:xfrm>
            <a:off x="4866712" y="478712"/>
            <a:ext cx="3121906" cy="3279371"/>
            <a:chOff x="0" y="0"/>
            <a:chExt cx="2974712" cy="2938018"/>
          </a:xfrm>
        </p:grpSpPr>
        <p:grpSp>
          <p:nvGrpSpPr>
            <p:cNvPr id="21" name="Group 20">
              <a:extLst>
                <a:ext uri="{FF2B5EF4-FFF2-40B4-BE49-F238E27FC236}">
                  <a16:creationId xmlns:a16="http://schemas.microsoft.com/office/drawing/2014/main" id="{A3911611-EA10-A4FB-6F01-14FBC3640491}"/>
                </a:ext>
              </a:extLst>
            </p:cNvPr>
            <p:cNvGrpSpPr/>
            <p:nvPr/>
          </p:nvGrpSpPr>
          <p:grpSpPr>
            <a:xfrm>
              <a:off x="0" y="0"/>
              <a:ext cx="2974712" cy="2564662"/>
              <a:chOff x="-168582" y="10592"/>
              <a:chExt cx="3164012" cy="2021281"/>
            </a:xfrm>
          </p:grpSpPr>
          <p:pic>
            <p:nvPicPr>
              <p:cNvPr id="23" name="Picture 22">
                <a:extLst>
                  <a:ext uri="{FF2B5EF4-FFF2-40B4-BE49-F238E27FC236}">
                    <a16:creationId xmlns:a16="http://schemas.microsoft.com/office/drawing/2014/main" id="{FF1636D3-A102-0B20-5C79-9DFE7EB9F1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68582" y="57653"/>
                <a:ext cx="1615810" cy="784648"/>
              </a:xfrm>
              <a:prstGeom prst="rect">
                <a:avLst/>
              </a:prstGeom>
            </p:spPr>
          </p:pic>
          <p:pic>
            <p:nvPicPr>
              <p:cNvPr id="24" name="Picture 23">
                <a:extLst>
                  <a:ext uri="{FF2B5EF4-FFF2-40B4-BE49-F238E27FC236}">
                    <a16:creationId xmlns:a16="http://schemas.microsoft.com/office/drawing/2014/main" id="{22FD25E4-C268-5B97-40C5-B550CBA624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3919" y="932053"/>
                <a:ext cx="1576041" cy="1099820"/>
              </a:xfrm>
              <a:prstGeom prst="rect">
                <a:avLst/>
              </a:prstGeom>
            </p:spPr>
          </p:pic>
          <p:pic>
            <p:nvPicPr>
              <p:cNvPr id="25" name="Picture 24">
                <a:extLst>
                  <a:ext uri="{FF2B5EF4-FFF2-40B4-BE49-F238E27FC236}">
                    <a16:creationId xmlns:a16="http://schemas.microsoft.com/office/drawing/2014/main" id="{3AADAE2B-632A-E3E7-88B9-E55CD263DB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646" y="928522"/>
                <a:ext cx="1360576" cy="1102360"/>
              </a:xfrm>
              <a:prstGeom prst="rect">
                <a:avLst/>
              </a:prstGeom>
            </p:spPr>
          </p:pic>
          <p:pic>
            <p:nvPicPr>
              <p:cNvPr id="26" name="Picture 25">
                <a:extLst>
                  <a:ext uri="{FF2B5EF4-FFF2-40B4-BE49-F238E27FC236}">
                    <a16:creationId xmlns:a16="http://schemas.microsoft.com/office/drawing/2014/main" id="{41907240-6704-2785-F006-8009850A05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9078" y="10592"/>
                <a:ext cx="1456352" cy="867410"/>
              </a:xfrm>
              <a:prstGeom prst="rect">
                <a:avLst/>
              </a:prstGeom>
            </p:spPr>
          </p:pic>
        </p:grpSp>
        <p:sp>
          <p:nvSpPr>
            <p:cNvPr id="22" name="Text Box 2">
              <a:extLst>
                <a:ext uri="{FF2B5EF4-FFF2-40B4-BE49-F238E27FC236}">
                  <a16:creationId xmlns:a16="http://schemas.microsoft.com/office/drawing/2014/main" id="{2810348E-C982-7D0A-99D1-84C24BFCE863}"/>
                </a:ext>
              </a:extLst>
            </p:cNvPr>
            <p:cNvSpPr txBox="1">
              <a:spLocks noChangeArrowheads="1"/>
            </p:cNvSpPr>
            <p:nvPr/>
          </p:nvSpPr>
          <p:spPr bwMode="auto">
            <a:xfrm>
              <a:off x="0" y="2609088"/>
              <a:ext cx="2926080" cy="3289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defTabSz="649224">
                <a:lnSpc>
                  <a:spcPct val="115000"/>
                </a:lnSpc>
                <a:spcAft>
                  <a:spcPts val="568"/>
                </a:spcAft>
              </a:pPr>
              <a:r>
                <a:rPr lang="en-US" sz="994" b="1" kern="100" dirty="0">
                  <a:solidFill>
                    <a:schemeClr val="tx1"/>
                  </a:solidFill>
                  <a:latin typeface="Calibri" panose="020F0502020204030204" pitchFamily="34" charset="0"/>
                  <a:ea typeface="+mn-ea"/>
                  <a:cs typeface="Times New Roman" panose="02020603050405020304" pitchFamily="18" charset="0"/>
                </a:rPr>
                <a:t>Dashain and Tihar card distribution program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67846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695835-523D-0A32-7546-0E7B11DFE904}"/>
            </a:ext>
          </a:extLst>
        </p:cNvPr>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45B5ACEF-B3E7-8C71-C601-0C41C4F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F180DC5-F014-1CEF-D810-423E1D881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8EEEE9FD-3B6E-0F28-CE9A-9969A86AC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Shape 104">
            <a:extLst>
              <a:ext uri="{FF2B5EF4-FFF2-40B4-BE49-F238E27FC236}">
                <a16:creationId xmlns:a16="http://schemas.microsoft.com/office/drawing/2014/main" id="{F97600EA-72A3-548B-2571-D61060FB5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 name="Rectangle 106">
            <a:extLst>
              <a:ext uri="{FF2B5EF4-FFF2-40B4-BE49-F238E27FC236}">
                <a16:creationId xmlns:a16="http://schemas.microsoft.com/office/drawing/2014/main" id="{27089EB3-7812-ED49-AB78-732C004A2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761A8-0CF5-2AE3-5C67-1E735121AF6A}"/>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b="1">
                <a:solidFill>
                  <a:srgbClr val="FFFFFF"/>
                </a:solidFill>
                <a:effectLst>
                  <a:outerShdw blurRad="38100" dist="38100" dir="2700000" algn="tl">
                    <a:srgbClr val="000000">
                      <a:alpha val="43137"/>
                    </a:srgbClr>
                  </a:outerShdw>
                </a:effectLst>
              </a:rPr>
              <a:t>ECD Project-Kailali Achievements </a:t>
            </a:r>
          </a:p>
        </p:txBody>
      </p:sp>
      <p:pic>
        <p:nvPicPr>
          <p:cNvPr id="4" name="Picture 3" descr="A blue and black screen&#10;&#10;AI-generated content may be incorrect.">
            <a:extLst>
              <a:ext uri="{FF2B5EF4-FFF2-40B4-BE49-F238E27FC236}">
                <a16:creationId xmlns:a16="http://schemas.microsoft.com/office/drawing/2014/main" id="{02431CB1-83B0-2B89-487C-9144F71EAF9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66711" y="5368009"/>
            <a:ext cx="6741515" cy="1363753"/>
          </a:xfrm>
          <a:prstGeom prst="rect">
            <a:avLst/>
          </a:prstGeom>
          <a:solidFill>
            <a:sysClr val="window" lastClr="FFFFFF"/>
          </a:solidFill>
        </p:spPr>
      </p:pic>
      <p:pic>
        <p:nvPicPr>
          <p:cNvPr id="3" name="Picture 2">
            <a:extLst>
              <a:ext uri="{FF2B5EF4-FFF2-40B4-BE49-F238E27FC236}">
                <a16:creationId xmlns:a16="http://schemas.microsoft.com/office/drawing/2014/main" id="{85132358-D1DE-6646-A3E7-68D5AC269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319" y="368774"/>
            <a:ext cx="3497104" cy="2287725"/>
          </a:xfrm>
          <a:prstGeom prst="rect">
            <a:avLst/>
          </a:prstGeom>
        </p:spPr>
      </p:pic>
      <p:pic>
        <p:nvPicPr>
          <p:cNvPr id="5" name="Picture 4">
            <a:extLst>
              <a:ext uri="{FF2B5EF4-FFF2-40B4-BE49-F238E27FC236}">
                <a16:creationId xmlns:a16="http://schemas.microsoft.com/office/drawing/2014/main" id="{D9935CD6-808C-BCE2-6F89-593EB920A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535" y="351652"/>
            <a:ext cx="1689491" cy="2304847"/>
          </a:xfrm>
          <a:prstGeom prst="rect">
            <a:avLst/>
          </a:prstGeom>
        </p:spPr>
      </p:pic>
      <p:pic>
        <p:nvPicPr>
          <p:cNvPr id="6" name="Picture 5">
            <a:extLst>
              <a:ext uri="{FF2B5EF4-FFF2-40B4-BE49-F238E27FC236}">
                <a16:creationId xmlns:a16="http://schemas.microsoft.com/office/drawing/2014/main" id="{B6F54B6A-9C9D-8F2C-243D-E92E7D3D3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847" y="2705656"/>
            <a:ext cx="2557926" cy="2245002"/>
          </a:xfrm>
          <a:prstGeom prst="rect">
            <a:avLst/>
          </a:prstGeom>
        </p:spPr>
      </p:pic>
      <p:pic>
        <p:nvPicPr>
          <p:cNvPr id="7" name="Picture 6">
            <a:extLst>
              <a:ext uri="{FF2B5EF4-FFF2-40B4-BE49-F238E27FC236}">
                <a16:creationId xmlns:a16="http://schemas.microsoft.com/office/drawing/2014/main" id="{8BAB7DAB-E57D-1FCC-A5A4-3BAD540A7C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9873" y="2663790"/>
            <a:ext cx="2635190" cy="2286868"/>
          </a:xfrm>
          <a:prstGeom prst="rect">
            <a:avLst/>
          </a:prstGeom>
        </p:spPr>
      </p:pic>
      <p:pic>
        <p:nvPicPr>
          <p:cNvPr id="8" name="Picture 7">
            <a:extLst>
              <a:ext uri="{FF2B5EF4-FFF2-40B4-BE49-F238E27FC236}">
                <a16:creationId xmlns:a16="http://schemas.microsoft.com/office/drawing/2014/main" id="{D8077C81-9E9F-74C9-6B17-8804148C12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4796" y="358726"/>
            <a:ext cx="1517514" cy="2311820"/>
          </a:xfrm>
          <a:prstGeom prst="rect">
            <a:avLst/>
          </a:prstGeom>
        </p:spPr>
      </p:pic>
      <p:pic>
        <p:nvPicPr>
          <p:cNvPr id="9" name="Picture 8">
            <a:extLst>
              <a:ext uri="{FF2B5EF4-FFF2-40B4-BE49-F238E27FC236}">
                <a16:creationId xmlns:a16="http://schemas.microsoft.com/office/drawing/2014/main" id="{B2071F87-43D3-0EA8-9142-0FE36CE8F0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806" y="2705656"/>
            <a:ext cx="1517514" cy="2245002"/>
          </a:xfrm>
          <a:prstGeom prst="rect">
            <a:avLst/>
          </a:prstGeom>
        </p:spPr>
      </p:pic>
      <p:sp>
        <p:nvSpPr>
          <p:cNvPr id="10" name="Rectangle 9">
            <a:extLst>
              <a:ext uri="{FF2B5EF4-FFF2-40B4-BE49-F238E27FC236}">
                <a16:creationId xmlns:a16="http://schemas.microsoft.com/office/drawing/2014/main" id="{8E61DEF1-3A08-ECCD-C408-F99A8F9F931B}"/>
              </a:ext>
            </a:extLst>
          </p:cNvPr>
          <p:cNvSpPr/>
          <p:nvPr/>
        </p:nvSpPr>
        <p:spPr>
          <a:xfrm>
            <a:off x="4320846" y="4985768"/>
            <a:ext cx="6831463" cy="3617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Conducted frequently Exam as per required </a:t>
            </a:r>
          </a:p>
        </p:txBody>
      </p:sp>
    </p:spTree>
    <p:extLst>
      <p:ext uri="{BB962C8B-B14F-4D97-AF65-F5344CB8AC3E}">
        <p14:creationId xmlns:p14="http://schemas.microsoft.com/office/powerpoint/2010/main" val="2952870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BBC0EF-38A3-DE22-81A6-3E3013068F10}"/>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B5D52-51C1-B1A9-EFC8-D29EC45CB0CC}"/>
              </a:ext>
            </a:extLst>
          </p:cNvPr>
          <p:cNvSpPr>
            <a:spLocks noGrp="1"/>
          </p:cNvSpPr>
          <p:nvPr>
            <p:ph type="title"/>
          </p:nvPr>
        </p:nvSpPr>
        <p:spPr>
          <a:xfrm>
            <a:off x="612648" y="365125"/>
            <a:ext cx="6986015" cy="1776484"/>
          </a:xfrm>
        </p:spPr>
        <p:txBody>
          <a:bodyPr anchor="b">
            <a:normAutofit/>
          </a:bodyPr>
          <a:lstStyle/>
          <a:p>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Badikhel Library Project-Lalitpur </a:t>
            </a:r>
          </a:p>
        </p:txBody>
      </p:sp>
      <p:pic>
        <p:nvPicPr>
          <p:cNvPr id="4" name="Picture 3" descr="A blue and black screen&#10;&#10;AI-generated content may be incorrect.">
            <a:extLst>
              <a:ext uri="{FF2B5EF4-FFF2-40B4-BE49-F238E27FC236}">
                <a16:creationId xmlns:a16="http://schemas.microsoft.com/office/drawing/2014/main" id="{8DC7F3BF-4A4E-B151-CD68-682B3E50996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79409" y="612360"/>
            <a:ext cx="3532036" cy="1189482"/>
          </a:xfrm>
          <a:prstGeom prst="rect">
            <a:avLst/>
          </a:prstGeom>
          <a:solidFill>
            <a:sysClr val="window" lastClr="FFFFFF"/>
          </a:solidFill>
        </p:spPr>
      </p:pic>
      <p:sp>
        <p:nvSpPr>
          <p:cNvPr id="73"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37113C-B149-21C6-A569-8628B2365147}"/>
              </a:ext>
            </a:extLst>
          </p:cNvPr>
          <p:cNvSpPr>
            <a:spLocks noGrp="1"/>
          </p:cNvSpPr>
          <p:nvPr>
            <p:ph idx="1"/>
          </p:nvPr>
        </p:nvSpPr>
        <p:spPr>
          <a:xfrm>
            <a:off x="612648" y="2504819"/>
            <a:ext cx="6986016" cy="3672144"/>
          </a:xfrm>
        </p:spPr>
        <p:txBody>
          <a:bodyPr>
            <a:normAutofit/>
          </a:bodyPr>
          <a:lstStyle/>
          <a:p>
            <a:pPr marL="0" indent="0">
              <a:buNone/>
            </a:pPr>
            <a:r>
              <a:rPr lang="en-US" sz="2200" b="1"/>
              <a:t>Library Project: </a:t>
            </a:r>
            <a:r>
              <a:rPr lang="en-US" sz="2200">
                <a:latin typeface="Times New Roman" panose="02020603050405020304" pitchFamily="18" charset="0"/>
                <a:cs typeface="Times New Roman" panose="02020603050405020304" pitchFamily="18" charset="0"/>
              </a:rPr>
              <a:t>Library project is running in Badikhel Godawari Municipality of Lalitpur district. It is funded by Bonache-Korean.19 Students (13 boys and 6 girls) are studying in Badikhel Library Project in Godawari Municipality of Lalitpur district.  Good Neighbours Nepal has been coordinating with Godawari Municipality-4 warda chairperson and schoolteachers as well for the quality education. </a:t>
            </a:r>
          </a:p>
          <a:p>
            <a:pPr lvl="0"/>
            <a:endParaRPr lang="en-US" sz="2200" u="sng">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B4CD163-AD0D-5DCD-9C0B-272540C3A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802" y="2310086"/>
            <a:ext cx="2478976" cy="1890220"/>
          </a:xfrm>
          <a:prstGeom prst="rect">
            <a:avLst/>
          </a:prstGeom>
        </p:spPr>
      </p:pic>
      <p:pic>
        <p:nvPicPr>
          <p:cNvPr id="5" name="Picture 4">
            <a:extLst>
              <a:ext uri="{FF2B5EF4-FFF2-40B4-BE49-F238E27FC236}">
                <a16:creationId xmlns:a16="http://schemas.microsoft.com/office/drawing/2014/main" id="{78BB7393-4365-0818-018B-39DFCAA44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90330" y="4358181"/>
            <a:ext cx="2511920" cy="1890220"/>
          </a:xfrm>
          <a:prstGeom prst="rect">
            <a:avLst/>
          </a:prstGeom>
        </p:spPr>
      </p:pic>
    </p:spTree>
    <p:extLst>
      <p:ext uri="{BB962C8B-B14F-4D97-AF65-F5344CB8AC3E}">
        <p14:creationId xmlns:p14="http://schemas.microsoft.com/office/powerpoint/2010/main" val="2022347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CC0FFD-4669-7644-E32F-92DE79A4B7B7}"/>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13E9790-9DBF-FBD6-E38C-ED8A6F496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9A3DD-80D9-8C79-D64B-E3092DE03B6D}"/>
              </a:ext>
            </a:extLst>
          </p:cNvPr>
          <p:cNvSpPr>
            <a:spLocks noGrp="1"/>
          </p:cNvSpPr>
          <p:nvPr>
            <p:ph type="title"/>
          </p:nvPr>
        </p:nvSpPr>
        <p:spPr>
          <a:xfrm>
            <a:off x="612648" y="365125"/>
            <a:ext cx="6986015" cy="1776484"/>
          </a:xfrm>
        </p:spPr>
        <p:txBody>
          <a:bodyPr anchor="b">
            <a:normAutofit/>
          </a:bodyPr>
          <a:lstStyle/>
          <a:p>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Badikhel Library Project-Lalitpur </a:t>
            </a:r>
          </a:p>
        </p:txBody>
      </p:sp>
      <p:pic>
        <p:nvPicPr>
          <p:cNvPr id="4" name="Picture 3" descr="A blue and black screen&#10;&#10;AI-generated content may be incorrect.">
            <a:extLst>
              <a:ext uri="{FF2B5EF4-FFF2-40B4-BE49-F238E27FC236}">
                <a16:creationId xmlns:a16="http://schemas.microsoft.com/office/drawing/2014/main" id="{EADDC8EF-B00D-F640-801D-E800C25A743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79409" y="612360"/>
            <a:ext cx="3532036" cy="1189482"/>
          </a:xfrm>
          <a:prstGeom prst="rect">
            <a:avLst/>
          </a:prstGeom>
          <a:solidFill>
            <a:sysClr val="window" lastClr="FFFFFF"/>
          </a:solidFill>
        </p:spPr>
      </p:pic>
      <p:sp>
        <p:nvSpPr>
          <p:cNvPr id="73" name="sketch line">
            <a:extLst>
              <a:ext uri="{FF2B5EF4-FFF2-40B4-BE49-F238E27FC236}">
                <a16:creationId xmlns:a16="http://schemas.microsoft.com/office/drawing/2014/main" id="{14CF9C7A-AA37-1AD2-B544-E614CDDF7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692957-C684-37C2-5F79-F0252AF06B43}"/>
              </a:ext>
            </a:extLst>
          </p:cNvPr>
          <p:cNvSpPr>
            <a:spLocks noGrp="1"/>
          </p:cNvSpPr>
          <p:nvPr>
            <p:ph idx="1"/>
          </p:nvPr>
        </p:nvSpPr>
        <p:spPr>
          <a:xfrm>
            <a:off x="612648" y="2504819"/>
            <a:ext cx="6986016" cy="3672144"/>
          </a:xfrm>
        </p:spPr>
        <p:txBody>
          <a:bodyPr>
            <a:noAutofit/>
          </a:bodyPr>
          <a:lstStyle/>
          <a:p>
            <a:r>
              <a:rPr lang="en-US" sz="2400" dirty="0">
                <a:latin typeface="Times New Roman" panose="02020603050405020304" pitchFamily="18" charset="0"/>
                <a:cs typeface="Times New Roman" panose="02020603050405020304" pitchFamily="18" charset="0"/>
              </a:rPr>
              <a:t>Provided primary education to students.</a:t>
            </a:r>
          </a:p>
          <a:p>
            <a:r>
              <a:rPr lang="en-US" sz="2400" dirty="0">
                <a:latin typeface="Times New Roman" panose="02020603050405020304" pitchFamily="18" charset="0"/>
                <a:cs typeface="Times New Roman" panose="02020603050405020304" pitchFamily="18" charset="0"/>
              </a:rPr>
              <a:t>Provided tuition class those children are willing to study from library with freely available. </a:t>
            </a:r>
          </a:p>
          <a:p>
            <a:r>
              <a:rPr lang="en-US" sz="2400" dirty="0">
                <a:latin typeface="Times New Roman" panose="02020603050405020304" pitchFamily="18" charset="0"/>
                <a:cs typeface="Times New Roman" panose="02020603050405020304" pitchFamily="18" charset="0"/>
              </a:rPr>
              <a:t>Provided parenting education to guardians on how to take care of children as well as keep hygienic with maintain health and safety. </a:t>
            </a:r>
          </a:p>
          <a:p>
            <a:r>
              <a:rPr lang="en-US" sz="2400" dirty="0">
                <a:latin typeface="Times New Roman" panose="02020603050405020304" pitchFamily="18" charset="0"/>
                <a:cs typeface="Times New Roman" panose="02020603050405020304" pitchFamily="18" charset="0"/>
              </a:rPr>
              <a:t>Provided nutritious foods as a day snack for the children’s health. </a:t>
            </a:r>
          </a:p>
          <a:p>
            <a:r>
              <a:rPr lang="en-US" sz="2400" dirty="0">
                <a:latin typeface="Times New Roman" panose="02020603050405020304" pitchFamily="18" charset="0"/>
                <a:cs typeface="Times New Roman" panose="02020603050405020304" pitchFamily="18" charset="0"/>
              </a:rPr>
              <a:t>Conducted monitoring and evaluation jointly with ward level representatives for the betterment of quality education. </a:t>
            </a:r>
          </a:p>
          <a:p>
            <a:pPr lvl="0"/>
            <a:endParaRPr lang="en-US" sz="2400" u="sng" dirty="0">
              <a:latin typeface="Times New Roman" panose="02020603050405020304" pitchFamily="18" charset="0"/>
              <a:cs typeface="Times New Roman" panose="02020603050405020304" pitchFamily="18" charset="0"/>
            </a:endParaRPr>
          </a:p>
        </p:txBody>
      </p:sp>
      <p:pic>
        <p:nvPicPr>
          <p:cNvPr id="7" name="Picture 6" descr="A group of children sitting on the floor in a room with a group of people&#10;&#10;AI-generated content may be incorrect.">
            <a:extLst>
              <a:ext uri="{FF2B5EF4-FFF2-40B4-BE49-F238E27FC236}">
                <a16:creationId xmlns:a16="http://schemas.microsoft.com/office/drawing/2014/main" id="{83316B2F-CADE-2A2B-601E-B17025C1E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481" y="2234351"/>
            <a:ext cx="2140054" cy="1610404"/>
          </a:xfrm>
          <a:prstGeom prst="rect">
            <a:avLst/>
          </a:prstGeom>
        </p:spPr>
      </p:pic>
      <p:pic>
        <p:nvPicPr>
          <p:cNvPr id="8" name="Picture 7" descr="A group of children standing in a room&#10;&#10;AI-generated content may be incorrect.">
            <a:extLst>
              <a:ext uri="{FF2B5EF4-FFF2-40B4-BE49-F238E27FC236}">
                <a16:creationId xmlns:a16="http://schemas.microsoft.com/office/drawing/2014/main" id="{B68CD82E-570E-2D66-77AD-11A1F267E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685" y="2203871"/>
            <a:ext cx="2180472" cy="1640884"/>
          </a:xfrm>
          <a:prstGeom prst="rect">
            <a:avLst/>
          </a:prstGeom>
        </p:spPr>
      </p:pic>
      <p:pic>
        <p:nvPicPr>
          <p:cNvPr id="9" name="Picture 8" descr="A group of people eating food&#10;&#10;AI-generated content may be incorrect.">
            <a:extLst>
              <a:ext uri="{FF2B5EF4-FFF2-40B4-BE49-F238E27FC236}">
                <a16:creationId xmlns:a16="http://schemas.microsoft.com/office/drawing/2014/main" id="{F010168E-2C20-028D-9D49-8CD21ED9B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1678" y="3907017"/>
            <a:ext cx="2554857" cy="1922546"/>
          </a:xfrm>
          <a:prstGeom prst="rect">
            <a:avLst/>
          </a:prstGeom>
        </p:spPr>
      </p:pic>
    </p:spTree>
    <p:extLst>
      <p:ext uri="{BB962C8B-B14F-4D97-AF65-F5344CB8AC3E}">
        <p14:creationId xmlns:p14="http://schemas.microsoft.com/office/powerpoint/2010/main" val="1729217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E0E13A-C9AC-3DE6-9CD3-7C8B50F6EFD3}"/>
            </a:ext>
          </a:extLst>
        </p:cNvPr>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040532B1-7622-4602-B898-5C84C974A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EBC75B0-D5AF-40AB-915B-EBC590D746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0D16B3C-0901-4FFD-9DBF-5BC78ABC0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369" y="0"/>
            <a:ext cx="773448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D49CA2C-9593-4085-9ED2-049819E74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23000">
                <a:schemeClr val="accent1">
                  <a:alpha val="0"/>
                </a:schemeClr>
              </a:gs>
              <a:gs pos="99000">
                <a:schemeClr val="accent1">
                  <a:lumMod val="50000"/>
                  <a:alpha val="72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69D8CC-7B59-9C0E-6C12-1CCD7798F4FF}"/>
              </a:ext>
            </a:extLst>
          </p:cNvPr>
          <p:cNvSpPr>
            <a:spLocks noGrp="1"/>
          </p:cNvSpPr>
          <p:nvPr>
            <p:ph type="title"/>
          </p:nvPr>
        </p:nvSpPr>
        <p:spPr>
          <a:xfrm>
            <a:off x="1371598" y="302699"/>
            <a:ext cx="10030023" cy="991080"/>
          </a:xfrm>
        </p:spPr>
        <p:txBody>
          <a:bodyPr anchor="ctr">
            <a:normAutofit/>
          </a:bodyPr>
          <a:lstStyle/>
          <a:p>
            <a:r>
              <a:rPr lang="en-US" sz="3600" b="1"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Badikhel</a:t>
            </a:r>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Library Project-Lalitpur </a:t>
            </a:r>
          </a:p>
        </p:txBody>
      </p:sp>
      <p:pic>
        <p:nvPicPr>
          <p:cNvPr id="6" name="Picture 5" descr="A group of children sitting around a table&#10;&#10;AI-generated content may be incorrect.">
            <a:extLst>
              <a:ext uri="{FF2B5EF4-FFF2-40B4-BE49-F238E27FC236}">
                <a16:creationId xmlns:a16="http://schemas.microsoft.com/office/drawing/2014/main" id="{52929783-8D7F-AB55-C4FD-29F2F1334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6888" y="1762246"/>
            <a:ext cx="2215597" cy="1667236"/>
          </a:xfrm>
          <a:prstGeom prst="rect">
            <a:avLst/>
          </a:prstGeom>
        </p:spPr>
      </p:pic>
      <p:pic>
        <p:nvPicPr>
          <p:cNvPr id="5" name="Picture 4" descr="A group of children in uniform&#10;&#10;AI-generated content may be incorrect.">
            <a:extLst>
              <a:ext uri="{FF2B5EF4-FFF2-40B4-BE49-F238E27FC236}">
                <a16:creationId xmlns:a16="http://schemas.microsoft.com/office/drawing/2014/main" id="{5E901B1E-6E3E-7717-3F3E-061537617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0426" y="1762246"/>
            <a:ext cx="2215597" cy="1667236"/>
          </a:xfrm>
          <a:prstGeom prst="rect">
            <a:avLst/>
          </a:prstGeom>
        </p:spPr>
      </p:pic>
      <p:pic>
        <p:nvPicPr>
          <p:cNvPr id="10" name="Picture 9" descr="A group of children standing together&#10;&#10;AI-generated content may be incorrect.">
            <a:extLst>
              <a:ext uri="{FF2B5EF4-FFF2-40B4-BE49-F238E27FC236}">
                <a16:creationId xmlns:a16="http://schemas.microsoft.com/office/drawing/2014/main" id="{15364701-B0AD-53B7-D3C6-427C8C866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663671" y="1201313"/>
            <a:ext cx="1667235" cy="2802577"/>
          </a:xfrm>
          <a:prstGeom prst="rect">
            <a:avLst/>
          </a:prstGeom>
        </p:spPr>
      </p:pic>
      <p:pic>
        <p:nvPicPr>
          <p:cNvPr id="4" name="Picture 3" descr="A blue and black screen&#10;&#10;AI-generated content may be incorrect.">
            <a:extLst>
              <a:ext uri="{FF2B5EF4-FFF2-40B4-BE49-F238E27FC236}">
                <a16:creationId xmlns:a16="http://schemas.microsoft.com/office/drawing/2014/main" id="{285B7E3C-E48C-3DFB-CB12-074F17135F5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16888" y="5485908"/>
            <a:ext cx="2215597" cy="746145"/>
          </a:xfrm>
          <a:prstGeom prst="rect">
            <a:avLst/>
          </a:prstGeom>
          <a:solidFill>
            <a:sysClr val="window" lastClr="FFFFFF"/>
          </a:solidFill>
        </p:spPr>
      </p:pic>
      <p:sp>
        <p:nvSpPr>
          <p:cNvPr id="3" name="Content Placeholder 2">
            <a:extLst>
              <a:ext uri="{FF2B5EF4-FFF2-40B4-BE49-F238E27FC236}">
                <a16:creationId xmlns:a16="http://schemas.microsoft.com/office/drawing/2014/main" id="{89BA2202-58EF-22B8-E4F2-240419FD7FC3}"/>
              </a:ext>
            </a:extLst>
          </p:cNvPr>
          <p:cNvSpPr>
            <a:spLocks noGrp="1"/>
          </p:cNvSpPr>
          <p:nvPr>
            <p:ph idx="1"/>
          </p:nvPr>
        </p:nvSpPr>
        <p:spPr>
          <a:xfrm>
            <a:off x="7281196" y="3481130"/>
            <a:ext cx="4358712" cy="2988681"/>
          </a:xfrm>
        </p:spPr>
        <p:txBody>
          <a:bodyPr anchor="ctr">
            <a:normAutofit/>
          </a:bodyPr>
          <a:lstStyle/>
          <a:p>
            <a:pPr marL="0" indent="0">
              <a:buNone/>
            </a:pPr>
            <a:r>
              <a:rPr lang="en-US" sz="1800" dirty="0">
                <a:latin typeface="Times New Roman" panose="02020603050405020304" pitchFamily="18" charset="0"/>
                <a:cs typeface="Times New Roman" panose="02020603050405020304" pitchFamily="18" charset="0"/>
              </a:rPr>
              <a:t>Attended extra – class in Library  </a:t>
            </a:r>
          </a:p>
          <a:p>
            <a:pPr marL="0" indent="0">
              <a:buNone/>
            </a:pPr>
            <a:r>
              <a:rPr lang="en-US" sz="1800" dirty="0">
                <a:latin typeface="Times New Roman" panose="02020603050405020304" pitchFamily="18" charset="0"/>
                <a:cs typeface="Times New Roman" panose="02020603050405020304" pitchFamily="18" charset="0"/>
              </a:rPr>
              <a:t>Attended tuition class</a:t>
            </a:r>
          </a:p>
          <a:p>
            <a:pPr marL="0" indent="0">
              <a:buNone/>
            </a:pPr>
            <a:r>
              <a:rPr lang="en-US" sz="1800" dirty="0">
                <a:latin typeface="Times New Roman" panose="02020603050405020304" pitchFamily="18" charset="0"/>
                <a:cs typeface="Times New Roman" panose="02020603050405020304" pitchFamily="18" charset="0"/>
              </a:rPr>
              <a:t>Meeting with parents</a:t>
            </a:r>
          </a:p>
          <a:p>
            <a:pPr marL="0" indent="0">
              <a:buNone/>
            </a:pPr>
            <a:r>
              <a:rPr lang="en-US" sz="1800" dirty="0">
                <a:latin typeface="Times New Roman" panose="02020603050405020304" pitchFamily="18" charset="0"/>
                <a:cs typeface="Times New Roman" panose="02020603050405020304" pitchFamily="18" charset="0"/>
              </a:rPr>
              <a:t>Learning extra activity </a:t>
            </a:r>
          </a:p>
          <a:p>
            <a:pPr marL="0" indent="0">
              <a:buNone/>
            </a:pPr>
            <a:r>
              <a:rPr lang="en-US" sz="1800" dirty="0" err="1">
                <a:latin typeface="Times New Roman" panose="02020603050405020304" pitchFamily="18" charset="0"/>
                <a:cs typeface="Times New Roman" panose="02020603050405020304" pitchFamily="18" charset="0"/>
              </a:rPr>
              <a:t>Parnets</a:t>
            </a:r>
            <a:r>
              <a:rPr lang="en-US" sz="1800" dirty="0">
                <a:latin typeface="Times New Roman" panose="02020603050405020304" pitchFamily="18" charset="0"/>
                <a:cs typeface="Times New Roman" panose="02020603050405020304" pitchFamily="18" charset="0"/>
              </a:rPr>
              <a:t> Meeting  </a:t>
            </a:r>
          </a:p>
          <a:p>
            <a:pPr marL="0" indent="0">
              <a:buNone/>
            </a:pPr>
            <a:r>
              <a:rPr lang="en-US" sz="1800" dirty="0">
                <a:latin typeface="Times New Roman" panose="02020603050405020304" pitchFamily="18" charset="0"/>
                <a:cs typeface="Times New Roman" panose="02020603050405020304" pitchFamily="18" charset="0"/>
              </a:rPr>
              <a:t>Coordination meeting with ward office of </a:t>
            </a:r>
            <a:r>
              <a:rPr lang="en-US" sz="1800" dirty="0" err="1">
                <a:latin typeface="Times New Roman" panose="02020603050405020304" pitchFamily="18" charset="0"/>
                <a:cs typeface="Times New Roman" panose="02020603050405020304" pitchFamily="18" charset="0"/>
              </a:rPr>
              <a:t>Godawari</a:t>
            </a:r>
            <a:r>
              <a:rPr lang="en-US" sz="1800" dirty="0">
                <a:latin typeface="Times New Roman" panose="02020603050405020304" pitchFamily="18" charset="0"/>
                <a:cs typeface="Times New Roman" panose="02020603050405020304" pitchFamily="18" charset="0"/>
              </a:rPr>
              <a:t> Municipality</a:t>
            </a:r>
          </a:p>
          <a:p>
            <a:pPr marL="0" indent="0">
              <a:buNone/>
            </a:pPr>
            <a:r>
              <a:rPr lang="en-US" sz="2000" dirty="0">
                <a:latin typeface="Times New Roman" panose="02020603050405020304" pitchFamily="18" charset="0"/>
                <a:cs typeface="Times New Roman" panose="02020603050405020304" pitchFamily="18" charset="0"/>
              </a:rPr>
              <a:t> </a:t>
            </a:r>
          </a:p>
        </p:txBody>
      </p:sp>
      <p:pic>
        <p:nvPicPr>
          <p:cNvPr id="7" name="Picture 6" descr="A group of people sitting in a room&#10;&#10;AI-generated content may be incorrect.">
            <a:extLst>
              <a:ext uri="{FF2B5EF4-FFF2-40B4-BE49-F238E27FC236}">
                <a16:creationId xmlns:a16="http://schemas.microsoft.com/office/drawing/2014/main" id="{7D2EB44E-1BEB-D56C-411C-CD8F1C8044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1313" y="3555585"/>
            <a:ext cx="3020695" cy="1699260"/>
          </a:xfrm>
          <a:prstGeom prst="rect">
            <a:avLst/>
          </a:prstGeom>
        </p:spPr>
      </p:pic>
      <p:pic>
        <p:nvPicPr>
          <p:cNvPr id="8" name="Picture 7" descr="A group of children sitting around a table&#10;&#10;AI-generated content may be incorrect.">
            <a:extLst>
              <a:ext uri="{FF2B5EF4-FFF2-40B4-BE49-F238E27FC236}">
                <a16:creationId xmlns:a16="http://schemas.microsoft.com/office/drawing/2014/main" id="{3D97A581-0997-D864-1F88-C59DF37DE3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0263" y="1774360"/>
            <a:ext cx="2672080" cy="1706880"/>
          </a:xfrm>
          <a:prstGeom prst="rect">
            <a:avLst/>
          </a:prstGeom>
        </p:spPr>
      </p:pic>
      <p:pic>
        <p:nvPicPr>
          <p:cNvPr id="9" name="Picture 8" descr="A group of children sitting around a table with toys&#10;&#10;AI-generated content may be incorrect.">
            <a:extLst>
              <a:ext uri="{FF2B5EF4-FFF2-40B4-BE49-F238E27FC236}">
                <a16:creationId xmlns:a16="http://schemas.microsoft.com/office/drawing/2014/main" id="{6DEC1000-C54C-0F97-6363-B286021E14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8712" y="3541512"/>
            <a:ext cx="2887980" cy="1699260"/>
          </a:xfrm>
          <a:prstGeom prst="rect">
            <a:avLst/>
          </a:prstGeom>
        </p:spPr>
      </p:pic>
    </p:spTree>
    <p:extLst>
      <p:ext uri="{BB962C8B-B14F-4D97-AF65-F5344CB8AC3E}">
        <p14:creationId xmlns:p14="http://schemas.microsoft.com/office/powerpoint/2010/main" val="3669539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F2F333-982F-1C5F-D01B-CDDBEC885529}"/>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88F00EB-D555-84D9-C247-54716E695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50442-9978-0761-C1C3-6D864F531850}"/>
              </a:ext>
            </a:extLst>
          </p:cNvPr>
          <p:cNvSpPr>
            <a:spLocks noGrp="1"/>
          </p:cNvSpPr>
          <p:nvPr>
            <p:ph type="title"/>
          </p:nvPr>
        </p:nvSpPr>
        <p:spPr>
          <a:xfrm>
            <a:off x="612648" y="365125"/>
            <a:ext cx="6986015" cy="847059"/>
          </a:xfrm>
        </p:spPr>
        <p:txBody>
          <a:bodyPr anchor="b">
            <a:normAutofit/>
          </a:bodyPr>
          <a:lstStyle/>
          <a:p>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Badikhel</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Library Project-Lalitpur </a:t>
            </a:r>
          </a:p>
        </p:txBody>
      </p:sp>
      <p:pic>
        <p:nvPicPr>
          <p:cNvPr id="4" name="Picture 3" descr="A blue and black screen&#10;&#10;AI-generated content may be incorrect.">
            <a:extLst>
              <a:ext uri="{FF2B5EF4-FFF2-40B4-BE49-F238E27FC236}">
                <a16:creationId xmlns:a16="http://schemas.microsoft.com/office/drawing/2014/main" id="{75F933C7-1027-37DC-395A-A1174588882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79409" y="612360"/>
            <a:ext cx="3532036" cy="1189482"/>
          </a:xfrm>
          <a:prstGeom prst="rect">
            <a:avLst/>
          </a:prstGeom>
          <a:solidFill>
            <a:sysClr val="window" lastClr="FFFFFF"/>
          </a:solidFill>
        </p:spPr>
      </p:pic>
      <p:sp>
        <p:nvSpPr>
          <p:cNvPr id="73" name="sketch line">
            <a:extLst>
              <a:ext uri="{FF2B5EF4-FFF2-40B4-BE49-F238E27FC236}">
                <a16:creationId xmlns:a16="http://schemas.microsoft.com/office/drawing/2014/main" id="{8BEBDB3F-413E-8384-30E3-7363A20C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2D40D8-D462-5A76-F6BF-9DDD8AED07E0}"/>
              </a:ext>
            </a:extLst>
          </p:cNvPr>
          <p:cNvSpPr>
            <a:spLocks noGrp="1"/>
          </p:cNvSpPr>
          <p:nvPr>
            <p:ph idx="1"/>
          </p:nvPr>
        </p:nvSpPr>
        <p:spPr>
          <a:xfrm>
            <a:off x="612648" y="2504819"/>
            <a:ext cx="6986016" cy="3672144"/>
          </a:xfrm>
        </p:spPr>
        <p:txBody>
          <a:bodyPr>
            <a:noAutofit/>
          </a:bodyPr>
          <a:lstStyle/>
          <a:p>
            <a:r>
              <a:rPr lang="en-US" sz="2400" dirty="0">
                <a:latin typeface="Times New Roman" panose="02020603050405020304" pitchFamily="18" charset="0"/>
                <a:cs typeface="Times New Roman" panose="02020603050405020304" pitchFamily="18" charset="0"/>
              </a:rPr>
              <a:t>Provided nutrition foods.</a:t>
            </a:r>
          </a:p>
          <a:p>
            <a:r>
              <a:rPr lang="en-US" sz="2400" dirty="0">
                <a:latin typeface="Times New Roman" panose="02020603050405020304" pitchFamily="18" charset="0"/>
                <a:cs typeface="Times New Roman" panose="02020603050405020304" pitchFamily="18" charset="0"/>
              </a:rPr>
              <a:t>Children attended music activities and learning.</a:t>
            </a:r>
          </a:p>
        </p:txBody>
      </p:sp>
      <p:pic>
        <p:nvPicPr>
          <p:cNvPr id="5" name="Picture 4">
            <a:extLst>
              <a:ext uri="{FF2B5EF4-FFF2-40B4-BE49-F238E27FC236}">
                <a16:creationId xmlns:a16="http://schemas.microsoft.com/office/drawing/2014/main" id="{2DFC982E-AFB2-7F51-ACBA-5AE9D6B673F0}"/>
              </a:ext>
            </a:extLst>
          </p:cNvPr>
          <p:cNvPicPr>
            <a:picLocks noChangeAspect="1"/>
          </p:cNvPicPr>
          <p:nvPr/>
        </p:nvPicPr>
        <p:blipFill>
          <a:blip r:embed="rId3"/>
          <a:stretch>
            <a:fillRect/>
          </a:stretch>
        </p:blipFill>
        <p:spPr>
          <a:xfrm>
            <a:off x="604022" y="3437486"/>
            <a:ext cx="2956816" cy="1950889"/>
          </a:xfrm>
          <a:prstGeom prst="rect">
            <a:avLst/>
          </a:prstGeom>
        </p:spPr>
      </p:pic>
      <p:pic>
        <p:nvPicPr>
          <p:cNvPr id="6" name="Picture 5">
            <a:extLst>
              <a:ext uri="{FF2B5EF4-FFF2-40B4-BE49-F238E27FC236}">
                <a16:creationId xmlns:a16="http://schemas.microsoft.com/office/drawing/2014/main" id="{F5074A83-0913-1EA2-8684-BD669D55B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827" y="3437485"/>
            <a:ext cx="2592515" cy="1950889"/>
          </a:xfrm>
          <a:prstGeom prst="rect">
            <a:avLst/>
          </a:prstGeom>
        </p:spPr>
      </p:pic>
      <p:pic>
        <p:nvPicPr>
          <p:cNvPr id="9" name="Picture 8" descr="A group of people sitting on the floor playing guitar&#10;&#10;AI-generated content may be incorrect.">
            <a:extLst>
              <a:ext uri="{FF2B5EF4-FFF2-40B4-BE49-F238E27FC236}">
                <a16:creationId xmlns:a16="http://schemas.microsoft.com/office/drawing/2014/main" id="{755169F6-5A55-C3CE-79D1-C7F354D275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3" t="5154" r="-1833" b="16701"/>
          <a:stretch>
            <a:fillRect/>
          </a:stretch>
        </p:blipFill>
        <p:spPr bwMode="auto">
          <a:xfrm flipH="1">
            <a:off x="9324838" y="2504819"/>
            <a:ext cx="2263140" cy="2887980"/>
          </a:xfrm>
          <a:prstGeom prst="rect">
            <a:avLst/>
          </a:prstGeom>
          <a:ln>
            <a:noFill/>
          </a:ln>
          <a:extLst>
            <a:ext uri="{53640926-AAD7-44D8-BBD7-CCE9431645EC}">
              <a14:shadowObscured xmlns:a14="http://schemas.microsoft.com/office/drawing/2010/main"/>
            </a:ext>
          </a:extLst>
        </p:spPr>
      </p:pic>
      <p:pic>
        <p:nvPicPr>
          <p:cNvPr id="10" name="Picture 9" descr="A group of children playing with puzzles&#10;&#10;AI-generated content may be incorrect.">
            <a:extLst>
              <a:ext uri="{FF2B5EF4-FFF2-40B4-BE49-F238E27FC236}">
                <a16:creationId xmlns:a16="http://schemas.microsoft.com/office/drawing/2014/main" id="{A575158E-BB63-67A4-AC16-0CA21CE8BF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372" y="3437485"/>
            <a:ext cx="2895600" cy="1950889"/>
          </a:xfrm>
          <a:prstGeom prst="rect">
            <a:avLst/>
          </a:prstGeom>
        </p:spPr>
      </p:pic>
    </p:spTree>
    <p:extLst>
      <p:ext uri="{BB962C8B-B14F-4D97-AF65-F5344CB8AC3E}">
        <p14:creationId xmlns:p14="http://schemas.microsoft.com/office/powerpoint/2010/main" val="1774326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1AA45-3958-F3E9-B71B-C0B8570BF20E}"/>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8193725-F6CB-195D-8F54-9BFE6733A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CD7C9-EAB3-5AFD-F752-5DA71B80839B}"/>
              </a:ext>
            </a:extLst>
          </p:cNvPr>
          <p:cNvSpPr>
            <a:spLocks noGrp="1"/>
          </p:cNvSpPr>
          <p:nvPr>
            <p:ph type="title"/>
          </p:nvPr>
        </p:nvSpPr>
        <p:spPr>
          <a:xfrm>
            <a:off x="612648" y="365125"/>
            <a:ext cx="8220801" cy="847059"/>
          </a:xfrm>
        </p:spPr>
        <p:txBody>
          <a:bodyPr anchor="b">
            <a:normAutofit fontScale="90000"/>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Community First Health Responder Training – Caritas Nepal</a:t>
            </a:r>
          </a:p>
        </p:txBody>
      </p:sp>
      <p:pic>
        <p:nvPicPr>
          <p:cNvPr id="4" name="Picture 3" descr="A blue and black screen&#10;&#10;AI-generated content may be incorrect.">
            <a:extLst>
              <a:ext uri="{FF2B5EF4-FFF2-40B4-BE49-F238E27FC236}">
                <a16:creationId xmlns:a16="http://schemas.microsoft.com/office/drawing/2014/main" id="{AB7D417E-6C4C-41A0-6F35-A13BAB29015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656916" y="62928"/>
            <a:ext cx="3532036" cy="1189482"/>
          </a:xfrm>
          <a:prstGeom prst="rect">
            <a:avLst/>
          </a:prstGeom>
          <a:solidFill>
            <a:sysClr val="window" lastClr="FFFFFF"/>
          </a:solidFill>
        </p:spPr>
      </p:pic>
      <p:sp>
        <p:nvSpPr>
          <p:cNvPr id="73" name="sketch line">
            <a:extLst>
              <a:ext uri="{FF2B5EF4-FFF2-40B4-BE49-F238E27FC236}">
                <a16:creationId xmlns:a16="http://schemas.microsoft.com/office/drawing/2014/main" id="{3D199A56-C410-5C7C-EB9F-388D6F80C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B2BD08-2DE0-CF5E-58AA-EAED39F07768}"/>
              </a:ext>
            </a:extLst>
          </p:cNvPr>
          <p:cNvSpPr>
            <a:spLocks noGrp="1"/>
          </p:cNvSpPr>
          <p:nvPr>
            <p:ph idx="1"/>
          </p:nvPr>
        </p:nvSpPr>
        <p:spPr>
          <a:xfrm>
            <a:off x="612648" y="2504819"/>
            <a:ext cx="6986016" cy="3672144"/>
          </a:xfrm>
        </p:spPr>
        <p:txBody>
          <a:bodyPr>
            <a:noAutofit/>
          </a:bodyPr>
          <a:lstStyle/>
          <a:p>
            <a:r>
              <a:rPr lang="en-US" sz="2400" dirty="0">
                <a:latin typeface="Times New Roman" panose="02020603050405020304" pitchFamily="18" charset="0"/>
                <a:cs typeface="Times New Roman" panose="02020603050405020304" pitchFamily="18" charset="0"/>
              </a:rPr>
              <a:t>Trained 57 community people by CFHR training course.</a:t>
            </a:r>
          </a:p>
          <a:p>
            <a:r>
              <a:rPr lang="en-US" sz="2400" dirty="0">
                <a:latin typeface="Times New Roman" panose="02020603050405020304" pitchFamily="18" charset="0"/>
                <a:cs typeface="Times New Roman" panose="02020603050405020304" pitchFamily="18" charset="0"/>
              </a:rPr>
              <a:t>Capacity enhanced the DRR/CDMC members on preparedness and emergency response</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92500F8-8014-76F5-8E4E-01AFDDC9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17" y="4157604"/>
            <a:ext cx="3113695" cy="2335271"/>
          </a:xfrm>
          <a:prstGeom prst="rect">
            <a:avLst/>
          </a:prstGeom>
        </p:spPr>
      </p:pic>
      <p:pic>
        <p:nvPicPr>
          <p:cNvPr id="12" name="Picture 11">
            <a:extLst>
              <a:ext uri="{FF2B5EF4-FFF2-40B4-BE49-F238E27FC236}">
                <a16:creationId xmlns:a16="http://schemas.microsoft.com/office/drawing/2014/main" id="{18B0CA24-DF17-4C5F-9D71-932C0048F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898" y="4245693"/>
            <a:ext cx="2996242" cy="2247182"/>
          </a:xfrm>
          <a:prstGeom prst="rect">
            <a:avLst/>
          </a:prstGeom>
        </p:spPr>
      </p:pic>
      <p:pic>
        <p:nvPicPr>
          <p:cNvPr id="14" name="Picture 13">
            <a:extLst>
              <a:ext uri="{FF2B5EF4-FFF2-40B4-BE49-F238E27FC236}">
                <a16:creationId xmlns:a16="http://schemas.microsoft.com/office/drawing/2014/main" id="{2AF1EB7A-F8FF-8003-A382-D1A6242EF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841" y="4226543"/>
            <a:ext cx="3021775" cy="2266332"/>
          </a:xfrm>
          <a:prstGeom prst="rect">
            <a:avLst/>
          </a:prstGeom>
        </p:spPr>
      </p:pic>
    </p:spTree>
    <p:extLst>
      <p:ext uri="{BB962C8B-B14F-4D97-AF65-F5344CB8AC3E}">
        <p14:creationId xmlns:p14="http://schemas.microsoft.com/office/powerpoint/2010/main" val="375350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AFC76A-A99C-73E0-36C6-87C63AD7E9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A2EEA-EEF6-7FF1-D30D-389B759A0551}"/>
              </a:ext>
            </a:extLst>
          </p:cNvPr>
          <p:cNvSpPr>
            <a:spLocks noGrp="1"/>
          </p:cNvSpPr>
          <p:nvPr>
            <p:ph type="title"/>
          </p:nvPr>
        </p:nvSpPr>
        <p:spPr>
          <a:xfrm>
            <a:off x="838200" y="1060682"/>
            <a:ext cx="3687041" cy="2368317"/>
          </a:xfrm>
        </p:spPr>
        <p:txBody>
          <a:bodyPr anchor="t">
            <a:normAutofit/>
          </a:bodyPr>
          <a:lstStyle/>
          <a:p>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Major Challenges:</a:t>
            </a:r>
          </a:p>
        </p:txBody>
      </p:sp>
      <p:pic>
        <p:nvPicPr>
          <p:cNvPr id="4" name="Picture 3">
            <a:extLst>
              <a:ext uri="{FF2B5EF4-FFF2-40B4-BE49-F238E27FC236}">
                <a16:creationId xmlns:a16="http://schemas.microsoft.com/office/drawing/2014/main" id="{6F95212E-B5A0-4077-AFB2-05D4E343642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855380" y="0"/>
            <a:ext cx="3144503" cy="876300"/>
          </a:xfrm>
          <a:prstGeom prst="rect">
            <a:avLst/>
          </a:prstGeom>
          <a:solidFill>
            <a:sysClr val="window" lastClr="FFFFFF"/>
          </a:solidFill>
        </p:spPr>
      </p:pic>
      <p:sp>
        <p:nvSpPr>
          <p:cNvPr id="3" name="Content Placeholder 2">
            <a:extLst>
              <a:ext uri="{FF2B5EF4-FFF2-40B4-BE49-F238E27FC236}">
                <a16:creationId xmlns:a16="http://schemas.microsoft.com/office/drawing/2014/main" id="{DD589C08-773D-CF87-1E5C-6A3276D567B9}"/>
              </a:ext>
            </a:extLst>
          </p:cNvPr>
          <p:cNvSpPr>
            <a:spLocks noGrp="1"/>
          </p:cNvSpPr>
          <p:nvPr>
            <p:ph idx="1"/>
          </p:nvPr>
        </p:nvSpPr>
        <p:spPr>
          <a:xfrm>
            <a:off x="838200" y="1847410"/>
            <a:ext cx="6005713" cy="4945857"/>
          </a:xfrm>
        </p:spPr>
        <p:txBody>
          <a:bodyPr>
            <a:normAutofit/>
          </a:bodyPr>
          <a:lstStyle/>
          <a:p>
            <a:r>
              <a:rPr lang="en-US" sz="2000" dirty="0">
                <a:latin typeface="Times" pitchFamily="18" charset="0"/>
                <a:cs typeface="Times" pitchFamily="18" charset="0"/>
              </a:rPr>
              <a:t>Limit resources and unlimited demand</a:t>
            </a:r>
          </a:p>
          <a:p>
            <a:r>
              <a:rPr lang="en-US" sz="2000" dirty="0">
                <a:latin typeface="Times" pitchFamily="18" charset="0"/>
                <a:cs typeface="Times" pitchFamily="18" charset="0"/>
              </a:rPr>
              <a:t>Funding partners priority out of Bagmati Province  </a:t>
            </a:r>
          </a:p>
        </p:txBody>
      </p:sp>
      <p:grpSp>
        <p:nvGrpSpPr>
          <p:cNvPr id="22" name="Group 21">
            <a:extLst>
              <a:ext uri="{FF2B5EF4-FFF2-40B4-BE49-F238E27FC236}">
                <a16:creationId xmlns:a16="http://schemas.microsoft.com/office/drawing/2014/main" id="{104FB020-3D31-B4B9-4950-7A968845E7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B59F82D1-5EF5-8A38-9612-03E1D4A0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6D0D9F-5829-D9E7-8F41-4FCDB5E282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5355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838200" y="1060682"/>
            <a:ext cx="3687041"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Learning and Best Practices:</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822453" y="0"/>
            <a:ext cx="3098375" cy="783771"/>
          </a:xfrm>
          <a:prstGeom prst="rect">
            <a:avLst/>
          </a:prstGeom>
          <a:solidFill>
            <a:sysClr val="window" lastClr="FFFFFF"/>
          </a:solidFill>
        </p:spPr>
      </p:pic>
      <p:sp>
        <p:nvSpPr>
          <p:cNvPr id="3" name="Content Placeholder 2"/>
          <p:cNvSpPr>
            <a:spLocks noGrp="1"/>
          </p:cNvSpPr>
          <p:nvPr>
            <p:ph idx="1"/>
          </p:nvPr>
        </p:nvSpPr>
        <p:spPr>
          <a:xfrm>
            <a:off x="5348086" y="1035843"/>
            <a:ext cx="6005713" cy="4945857"/>
          </a:xfrm>
        </p:spPr>
        <p:txBody>
          <a:bodyPr>
            <a:normAutofit/>
          </a:bodyPr>
          <a:lstStyle/>
          <a:p>
            <a:r>
              <a:rPr lang="en-US" sz="2000" dirty="0">
                <a:latin typeface="Times" pitchFamily="18" charset="0"/>
                <a:cs typeface="Times" pitchFamily="18" charset="0"/>
              </a:rPr>
              <a:t>Strong Coordination and Collaboration with stakeholders </a:t>
            </a:r>
          </a:p>
          <a:p>
            <a:r>
              <a:rPr lang="en-US" sz="2000" dirty="0">
                <a:latin typeface="Times" pitchFamily="18" charset="0"/>
                <a:cs typeface="Times" pitchFamily="18" charset="0"/>
              </a:rPr>
              <a:t>Matching Fund mobilizations</a:t>
            </a:r>
          </a:p>
          <a:p>
            <a:r>
              <a:rPr lang="en-US" sz="2000" dirty="0">
                <a:latin typeface="Times" pitchFamily="18" charset="0"/>
                <a:cs typeface="Times" pitchFamily="18" charset="0"/>
              </a:rPr>
              <a:t>Team building.</a:t>
            </a:r>
          </a:p>
          <a:p>
            <a:endParaRPr lang="en-US" sz="2000" dirty="0"/>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3118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838200" y="1060682"/>
            <a:ext cx="3687041"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 of Good Neighbours Nepal</a:t>
            </a:r>
            <a:endParaRPr lang="en-US" sz="3200" dirty="0"/>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43059" y="0"/>
            <a:ext cx="3648941" cy="1228852"/>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5348086" y="1035843"/>
            <a:ext cx="6005713" cy="4945857"/>
          </a:xfrm>
        </p:spPr>
        <p:txBody>
          <a:bodyPr>
            <a:normAutofit/>
          </a:bodyPr>
          <a:lstStyle/>
          <a:p>
            <a:pPr marL="0" indent="0" defTabSz="685800">
              <a:buNone/>
            </a:pPr>
            <a:r>
              <a:rPr lang="en-US" sz="1900" b="1">
                <a:latin typeface="Times New Roman" panose="02020603050405020304" pitchFamily="18" charset="0"/>
                <a:cs typeface="Times New Roman" panose="02020603050405020304" pitchFamily="18" charset="0"/>
              </a:rPr>
              <a:t>Objectives :</a:t>
            </a:r>
          </a:p>
          <a:p>
            <a:pPr marL="342900" indent="-342900" defTabSz="685800"/>
            <a:r>
              <a:rPr lang="en-US" sz="1900">
                <a:latin typeface="Times New Roman" panose="02020603050405020304" pitchFamily="18" charset="0"/>
                <a:cs typeface="Times New Roman" panose="02020603050405020304" pitchFamily="18" charset="0"/>
              </a:rPr>
              <a:t>Providing the formal and non-formal education along with skilled training, vocational training, and arts for the needy community for developing the skilled and civilized society for ensuring the child protected self-reliant community. </a:t>
            </a:r>
          </a:p>
          <a:p>
            <a:pPr marL="342900" indent="-342900" defTabSz="685800"/>
            <a:r>
              <a:rPr lang="en-US" sz="1900">
                <a:latin typeface="Times New Roman" panose="02020603050405020304" pitchFamily="18" charset="0"/>
                <a:cs typeface="Times New Roman" panose="02020603050405020304" pitchFamily="18" charset="0"/>
              </a:rPr>
              <a:t>Conducting the advocacy-related activities along with medical camp and required materials support to health institutions and WASH awareness programs.</a:t>
            </a:r>
          </a:p>
          <a:p>
            <a:pPr marL="342900" indent="-342900" defTabSz="685800"/>
            <a:r>
              <a:rPr lang="en-US" sz="1900">
                <a:latin typeface="Times New Roman" panose="02020603050405020304" pitchFamily="18" charset="0"/>
                <a:cs typeface="Times New Roman" panose="02020603050405020304" pitchFamily="18" charset="0"/>
              </a:rPr>
              <a:t>Supporting on agriculture, and forestry with the community development approach along with community infra support and relief support in emergency. </a:t>
            </a:r>
          </a:p>
          <a:p>
            <a:pPr marL="342900" indent="-342900" defTabSz="685800"/>
            <a:r>
              <a:rPr lang="en-US" sz="1900">
                <a:latin typeface="Times New Roman" panose="02020603050405020304" pitchFamily="18" charset="0"/>
                <a:cs typeface="Times New Roman" panose="02020603050405020304" pitchFamily="18" charset="0"/>
              </a:rPr>
              <a:t>Coordinating and collaborating with the national and international like-minded agencies for the achievement of the common goals and objectives.</a:t>
            </a:r>
            <a:endParaRPr lang="en-US" sz="1900" b="1">
              <a:latin typeface="Times New Roman" panose="02020603050405020304" pitchFamily="18" charset="0"/>
              <a:cs typeface="Times New Roman" panose="02020603050405020304" pitchFamily="18" charset="0"/>
            </a:endParaRPr>
          </a:p>
          <a:p>
            <a:pPr marL="0" indent="0" defTabSz="685800">
              <a:buNone/>
            </a:pPr>
            <a:endParaRPr lang="en-US" sz="1900" b="1">
              <a:latin typeface="Times New Roman" panose="02020603050405020304" pitchFamily="18" charset="0"/>
              <a:cs typeface="Times New Roman" panose="02020603050405020304" pitchFamily="18" charset="0"/>
            </a:endParaRPr>
          </a:p>
          <a:p>
            <a:pPr marL="0" indent="0">
              <a:buNone/>
            </a:pPr>
            <a:endParaRPr lang="en-US" sz="190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2782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B139F29F-B1C7-56B5-9280-75A682BA2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2C501-3E0F-F706-DFF6-2130CFC767B3}"/>
              </a:ext>
            </a:extLst>
          </p:cNvPr>
          <p:cNvSpPr>
            <a:spLocks noGrp="1"/>
          </p:cNvSpPr>
          <p:nvPr>
            <p:ph type="title"/>
          </p:nvPr>
        </p:nvSpPr>
        <p:spPr>
          <a:xfrm>
            <a:off x="833120" y="1122363"/>
            <a:ext cx="3200400" cy="2387600"/>
          </a:xfrm>
        </p:spPr>
        <p:txBody>
          <a:bodyPr vert="horz" lIns="91440" tIns="45720" rIns="91440" bIns="45720" rtlCol="0" anchor="b">
            <a:normAutofit/>
          </a:bodyPr>
          <a:lstStyle/>
          <a:p>
            <a:r>
              <a:rPr lang="en-US" sz="4800" b="1" kern="1200" dirty="0">
                <a:solidFill>
                  <a:schemeClr val="tx1"/>
                </a:solidFill>
                <a:effectLst>
                  <a:outerShdw blurRad="38100" dist="38100" dir="2700000" algn="tl">
                    <a:srgbClr val="000000">
                      <a:alpha val="43137"/>
                    </a:srgbClr>
                  </a:outerShdw>
                </a:effectLst>
                <a:latin typeface="+mj-lt"/>
                <a:ea typeface="+mj-ea"/>
                <a:cs typeface="+mj-cs"/>
              </a:rPr>
              <a:t>Glimpses:</a:t>
            </a:r>
          </a:p>
        </p:txBody>
      </p:sp>
      <p:sp>
        <p:nvSpPr>
          <p:cNvPr id="47" name="Rectangle 46">
            <a:extLst>
              <a:ext uri="{FF2B5EF4-FFF2-40B4-BE49-F238E27FC236}">
                <a16:creationId xmlns:a16="http://schemas.microsoft.com/office/drawing/2014/main" id="{7A7E6B6D-2F84-4166-9F4D-FFA0E0860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7233" y="-3491145"/>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540AD87-30B2-4359-A33A-86D9F59E3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206" y="-3491145"/>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411CC74-416E-4F21-A559-C8B7905D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7973" y="-3491145"/>
            <a:ext cx="9144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5" descr="A group of people sitting in a room&#10;&#10;AI-generated content may be incorrect.">
            <a:extLst>
              <a:ext uri="{FF2B5EF4-FFF2-40B4-BE49-F238E27FC236}">
                <a16:creationId xmlns:a16="http://schemas.microsoft.com/office/drawing/2014/main" id="{1B7EE64E-6B6A-4C4C-0998-CD5312EC9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480" r="2" b="29257"/>
          <a:stretch>
            <a:fillRect/>
          </a:stretch>
        </p:blipFill>
        <p:spPr bwMode="auto">
          <a:xfrm>
            <a:off x="4653627" y="-1"/>
            <a:ext cx="3719750" cy="2225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in a greenhouse&#10;&#10;AI-generated content may be incorrect.">
            <a:extLst>
              <a:ext uri="{FF2B5EF4-FFF2-40B4-BE49-F238E27FC236}">
                <a16:creationId xmlns:a16="http://schemas.microsoft.com/office/drawing/2014/main" id="{4C36BBB0-85B6-64F7-E145-70D97415FD62}"/>
              </a:ext>
            </a:extLst>
          </p:cNvPr>
          <p:cNvPicPr/>
          <p:nvPr/>
        </p:nvPicPr>
        <p:blipFill>
          <a:blip r:embed="rId3">
            <a:extLst>
              <a:ext uri="{28A0092B-C50C-407E-A947-70E740481C1C}">
                <a14:useLocalDpi xmlns:a14="http://schemas.microsoft.com/office/drawing/2010/main" val="0"/>
              </a:ext>
            </a:extLst>
          </a:blip>
          <a:srcRect t="7571" r="-4" b="11164"/>
          <a:stretch>
            <a:fillRect/>
          </a:stretch>
        </p:blipFill>
        <p:spPr>
          <a:xfrm>
            <a:off x="8464815" y="-16426"/>
            <a:ext cx="3719752" cy="2267032"/>
          </a:xfrm>
          <a:prstGeom prst="rect">
            <a:avLst/>
          </a:prstGeom>
        </p:spPr>
      </p:pic>
      <p:pic>
        <p:nvPicPr>
          <p:cNvPr id="15" name="Picture 14" descr="A group of people sitting in a room&#10;&#10;AI-generated content may be incorrect.">
            <a:extLst>
              <a:ext uri="{FF2B5EF4-FFF2-40B4-BE49-F238E27FC236}">
                <a16:creationId xmlns:a16="http://schemas.microsoft.com/office/drawing/2014/main" id="{432869A6-431A-DD0D-F6EA-E93A172534C1}"/>
              </a:ext>
            </a:extLst>
          </p:cNvPr>
          <p:cNvPicPr/>
          <p:nvPr/>
        </p:nvPicPr>
        <p:blipFill>
          <a:blip r:embed="rId4" cstate="print">
            <a:extLst>
              <a:ext uri="{28A0092B-C50C-407E-A947-70E740481C1C}">
                <a14:useLocalDpi xmlns:a14="http://schemas.microsoft.com/office/drawing/2010/main" val="0"/>
              </a:ext>
            </a:extLst>
          </a:blip>
          <a:srcRect l="3811" r="16187" b="-3"/>
          <a:stretch>
            <a:fillRect/>
          </a:stretch>
        </p:blipFill>
        <p:spPr>
          <a:xfrm>
            <a:off x="4653626" y="2316480"/>
            <a:ext cx="3719749" cy="2208616"/>
          </a:xfrm>
          <a:prstGeom prst="rect">
            <a:avLst/>
          </a:prstGeom>
        </p:spPr>
      </p:pic>
      <p:pic>
        <p:nvPicPr>
          <p:cNvPr id="9" name="Picture 8" descr="A group of people holding signs&#10;&#10;AI-generated content may be incorrect.">
            <a:extLst>
              <a:ext uri="{FF2B5EF4-FFF2-40B4-BE49-F238E27FC236}">
                <a16:creationId xmlns:a16="http://schemas.microsoft.com/office/drawing/2014/main" id="{123ED5EB-84C4-C58B-AE2A-9095B89364AC}"/>
              </a:ext>
            </a:extLst>
          </p:cNvPr>
          <p:cNvPicPr/>
          <p:nvPr/>
        </p:nvPicPr>
        <p:blipFill>
          <a:blip r:embed="rId5" cstate="print">
            <a:extLst>
              <a:ext uri="{28A0092B-C50C-407E-A947-70E740481C1C}">
                <a14:useLocalDpi xmlns:a14="http://schemas.microsoft.com/office/drawing/2010/main" val="0"/>
              </a:ext>
            </a:extLst>
          </a:blip>
          <a:srcRect l="11841" r="8582" b="2"/>
          <a:stretch>
            <a:fillRect/>
          </a:stretch>
        </p:blipFill>
        <p:spPr>
          <a:xfrm>
            <a:off x="8464815" y="2316480"/>
            <a:ext cx="3719748" cy="2208617"/>
          </a:xfrm>
          <a:prstGeom prst="rect">
            <a:avLst/>
          </a:prstGeom>
        </p:spPr>
      </p:pic>
      <p:pic>
        <p:nvPicPr>
          <p:cNvPr id="16" name="Picture 15" descr="A group of people standing next to a truck&#10;&#10;AI-generated content may be incorrect.">
            <a:extLst>
              <a:ext uri="{FF2B5EF4-FFF2-40B4-BE49-F238E27FC236}">
                <a16:creationId xmlns:a16="http://schemas.microsoft.com/office/drawing/2014/main" id="{DB44D666-CCED-8DCD-93BF-A229C500B7A0}"/>
              </a:ext>
            </a:extLst>
          </p:cNvPr>
          <p:cNvPicPr/>
          <p:nvPr/>
        </p:nvPicPr>
        <p:blipFill>
          <a:blip r:embed="rId6" cstate="print">
            <a:extLst>
              <a:ext uri="{28A0092B-C50C-407E-A947-70E740481C1C}">
                <a14:useLocalDpi xmlns:a14="http://schemas.microsoft.com/office/drawing/2010/main" val="0"/>
              </a:ext>
            </a:extLst>
          </a:blip>
          <a:srcRect l="5214" r="20111" b="3"/>
          <a:stretch>
            <a:fillRect/>
          </a:stretch>
        </p:blipFill>
        <p:spPr>
          <a:xfrm>
            <a:off x="4653627" y="4616536"/>
            <a:ext cx="3719748" cy="2241464"/>
          </a:xfrm>
          <a:prstGeom prst="rect">
            <a:avLst/>
          </a:prstGeom>
        </p:spPr>
      </p:pic>
      <p:pic>
        <p:nvPicPr>
          <p:cNvPr id="14" name="Picture 13" descr="A person and person holding a piece of paper&#10;&#10;AI-generated content may be incorrect.">
            <a:extLst>
              <a:ext uri="{FF2B5EF4-FFF2-40B4-BE49-F238E27FC236}">
                <a16:creationId xmlns:a16="http://schemas.microsoft.com/office/drawing/2014/main" id="{10B72695-311C-83CC-64AF-4FACE1100ECD}"/>
              </a:ext>
            </a:extLst>
          </p:cNvPr>
          <p:cNvPicPr/>
          <p:nvPr/>
        </p:nvPicPr>
        <p:blipFill rotWithShape="1">
          <a:blip r:embed="rId7" cstate="print">
            <a:extLst>
              <a:ext uri="{28A0092B-C50C-407E-A947-70E740481C1C}">
                <a14:useLocalDpi xmlns:a14="http://schemas.microsoft.com/office/drawing/2010/main" val="0"/>
              </a:ext>
            </a:extLst>
          </a:blip>
          <a:srcRect t="15491" r="2" b="39737"/>
          <a:stretch>
            <a:fillRect/>
          </a:stretch>
        </p:blipFill>
        <p:spPr bwMode="auto">
          <a:xfrm>
            <a:off x="8464815" y="4607394"/>
            <a:ext cx="3719752" cy="2250607"/>
          </a:xfrm>
          <a:prstGeom prst="rect">
            <a:avLst/>
          </a:prstGeom>
          <a:extLst>
            <a:ext uri="{53640926-AAD7-44D8-BBD7-CCE9431645EC}">
              <a14:shadowObscured xmlns:a14="http://schemas.microsoft.com/office/drawing/2010/main"/>
            </a:ext>
          </a:extLst>
        </p:spPr>
      </p:pic>
      <p:pic>
        <p:nvPicPr>
          <p:cNvPr id="6" name="Picture 5" descr="A black and grey logo&#10;&#10;AI-generated content may be incorrect.">
            <a:extLst>
              <a:ext uri="{FF2B5EF4-FFF2-40B4-BE49-F238E27FC236}">
                <a16:creationId xmlns:a16="http://schemas.microsoft.com/office/drawing/2014/main" id="{119857E9-3C30-3764-4CAC-F5EA19774274}"/>
              </a:ext>
            </a:extLst>
          </p:cNvPr>
          <p:cNvPicPr>
            <a:picLocks noChangeAspect="1"/>
          </p:cNvPicPr>
          <p:nvPr/>
        </p:nvPicPr>
        <p:blipFill>
          <a:blip r:embed="rId8"/>
          <a:stretch>
            <a:fillRect/>
          </a:stretch>
        </p:blipFill>
        <p:spPr>
          <a:xfrm>
            <a:off x="9974082" y="88557"/>
            <a:ext cx="2151729" cy="569994"/>
          </a:xfrm>
          <a:prstGeom prst="rect">
            <a:avLst/>
          </a:prstGeom>
        </p:spPr>
      </p:pic>
    </p:spTree>
    <p:extLst>
      <p:ext uri="{BB962C8B-B14F-4D97-AF65-F5344CB8AC3E}">
        <p14:creationId xmlns:p14="http://schemas.microsoft.com/office/powerpoint/2010/main" val="1178913407"/>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5DEDAC84-8A4C-DA7A-FD2A-22400F71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10FEE-996E-5723-39DB-F7D9348DF40B}"/>
              </a:ext>
            </a:extLst>
          </p:cNvPr>
          <p:cNvSpPr>
            <a:spLocks noGrp="1"/>
          </p:cNvSpPr>
          <p:nvPr>
            <p:ph type="title"/>
          </p:nvPr>
        </p:nvSpPr>
        <p:spPr>
          <a:xfrm>
            <a:off x="833120" y="1122363"/>
            <a:ext cx="3200400" cy="2387600"/>
          </a:xfrm>
        </p:spPr>
        <p:txBody>
          <a:bodyPr vert="horz" lIns="91440" tIns="45720" rIns="91440" bIns="45720" rtlCol="0" anchor="b">
            <a:normAutofit/>
          </a:bodyPr>
          <a:lstStyle/>
          <a:p>
            <a:r>
              <a:rPr lang="en-US" sz="4800" b="1" kern="1200" dirty="0">
                <a:solidFill>
                  <a:schemeClr val="tx1"/>
                </a:solidFill>
                <a:effectLst>
                  <a:outerShdw blurRad="38100" dist="38100" dir="2700000" algn="tl">
                    <a:srgbClr val="000000">
                      <a:alpha val="43137"/>
                    </a:srgbClr>
                  </a:outerShdw>
                </a:effectLst>
                <a:latin typeface="+mj-lt"/>
                <a:ea typeface="+mj-ea"/>
                <a:cs typeface="+mj-cs"/>
              </a:rPr>
              <a:t>Glimpses</a:t>
            </a:r>
          </a:p>
        </p:txBody>
      </p:sp>
      <p:pic>
        <p:nvPicPr>
          <p:cNvPr id="10" name="Picture 9" descr="A group of people standing in front of a bus&#10;&#10;AI-generated content may be incorrect.">
            <a:extLst>
              <a:ext uri="{FF2B5EF4-FFF2-40B4-BE49-F238E27FC236}">
                <a16:creationId xmlns:a16="http://schemas.microsoft.com/office/drawing/2014/main" id="{56359738-1233-6743-DBDA-35851975CE6B}"/>
              </a:ext>
            </a:extLst>
          </p:cNvPr>
          <p:cNvPicPr/>
          <p:nvPr/>
        </p:nvPicPr>
        <p:blipFill>
          <a:blip r:embed="rId2">
            <a:extLst>
              <a:ext uri="{28A0092B-C50C-407E-A947-70E740481C1C}">
                <a14:useLocalDpi xmlns:a14="http://schemas.microsoft.com/office/drawing/2010/main" val="0"/>
              </a:ext>
            </a:extLst>
          </a:blip>
          <a:srcRect t="7121" r="1" b="20452"/>
          <a:stretch>
            <a:fillRect/>
          </a:stretch>
        </p:blipFill>
        <p:spPr>
          <a:xfrm>
            <a:off x="4653627" y="-1"/>
            <a:ext cx="4614002" cy="4515954"/>
          </a:xfrm>
          <a:prstGeom prst="rect">
            <a:avLst/>
          </a:prstGeom>
        </p:spPr>
      </p:pic>
      <p:pic>
        <p:nvPicPr>
          <p:cNvPr id="9" name="Picture 8" descr="A group of people outside a building&#10;&#10;AI-generated content may be incorrect.">
            <a:extLst>
              <a:ext uri="{FF2B5EF4-FFF2-40B4-BE49-F238E27FC236}">
                <a16:creationId xmlns:a16="http://schemas.microsoft.com/office/drawing/2014/main" id="{657AC48C-246A-E10A-EA2A-392C386B089D}"/>
              </a:ext>
            </a:extLst>
          </p:cNvPr>
          <p:cNvPicPr/>
          <p:nvPr/>
        </p:nvPicPr>
        <p:blipFill rotWithShape="1">
          <a:blip r:embed="rId3" cstate="print">
            <a:extLst>
              <a:ext uri="{28A0092B-C50C-407E-A947-70E740481C1C}">
                <a14:useLocalDpi xmlns:a14="http://schemas.microsoft.com/office/drawing/2010/main" val="0"/>
              </a:ext>
            </a:extLst>
          </a:blip>
          <a:srcRect r="2481" b="5"/>
          <a:stretch>
            <a:fillRect/>
          </a:stretch>
        </p:blipFill>
        <p:spPr bwMode="auto">
          <a:xfrm>
            <a:off x="9355353" y="-1"/>
            <a:ext cx="2829214" cy="2183054"/>
          </a:xfrm>
          <a:prstGeom prst="rect">
            <a:avLst/>
          </a:prstGeom>
          <a:extLst>
            <a:ext uri="{53640926-AAD7-44D8-BBD7-CCE9431645EC}">
              <a14:shadowObscured xmlns:a14="http://schemas.microsoft.com/office/drawing/2010/main"/>
            </a:ext>
          </a:extLst>
        </p:spPr>
      </p:pic>
      <p:pic>
        <p:nvPicPr>
          <p:cNvPr id="8" name="Picture 7" descr="A group of people standing in a line&#10;&#10;AI-generated content may be incorrect.">
            <a:extLst>
              <a:ext uri="{FF2B5EF4-FFF2-40B4-BE49-F238E27FC236}">
                <a16:creationId xmlns:a16="http://schemas.microsoft.com/office/drawing/2014/main" id="{D95D9E78-E998-AC79-A76B-04939D3ADF19}"/>
              </a:ext>
            </a:extLst>
          </p:cNvPr>
          <p:cNvPicPr/>
          <p:nvPr/>
        </p:nvPicPr>
        <p:blipFill rotWithShape="1">
          <a:blip r:embed="rId4" cstate="print">
            <a:extLst>
              <a:ext uri="{28A0092B-C50C-407E-A947-70E740481C1C}">
                <a14:useLocalDpi xmlns:a14="http://schemas.microsoft.com/office/drawing/2010/main" val="0"/>
              </a:ext>
            </a:extLst>
          </a:blip>
          <a:srcRect l="13522" r="29755" b="3"/>
          <a:stretch>
            <a:fillRect/>
          </a:stretch>
        </p:blipFill>
        <p:spPr bwMode="auto">
          <a:xfrm>
            <a:off x="9355353" y="2274491"/>
            <a:ext cx="2825496" cy="2241463"/>
          </a:xfrm>
          <a:prstGeom prst="rect">
            <a:avLst/>
          </a:prstGeom>
          <a:extLst>
            <a:ext uri="{53640926-AAD7-44D8-BBD7-CCE9431645EC}">
              <a14:shadowObscured xmlns:a14="http://schemas.microsoft.com/office/drawing/2010/main"/>
            </a:ext>
          </a:extLst>
        </p:spPr>
      </p:pic>
      <p:pic>
        <p:nvPicPr>
          <p:cNvPr id="15" name="Picture 14" descr="A group of people in a circle&#10;&#10;AI-generated content may be incorrect.">
            <a:extLst>
              <a:ext uri="{FF2B5EF4-FFF2-40B4-BE49-F238E27FC236}">
                <a16:creationId xmlns:a16="http://schemas.microsoft.com/office/drawing/2014/main" id="{B1E405E1-CC19-F273-FF22-BEE01CBCB838}"/>
              </a:ext>
            </a:extLst>
          </p:cNvPr>
          <p:cNvPicPr/>
          <p:nvPr/>
        </p:nvPicPr>
        <p:blipFill>
          <a:blip r:embed="rId5" cstate="print">
            <a:extLst>
              <a:ext uri="{28A0092B-C50C-407E-A947-70E740481C1C}">
                <a14:useLocalDpi xmlns:a14="http://schemas.microsoft.com/office/drawing/2010/main" val="0"/>
              </a:ext>
            </a:extLst>
          </a:blip>
          <a:srcRect l="19711" r="21911"/>
          <a:stretch>
            <a:fillRect/>
          </a:stretch>
        </p:blipFill>
        <p:spPr>
          <a:xfrm>
            <a:off x="4653627" y="4616536"/>
            <a:ext cx="2829212" cy="2241464"/>
          </a:xfrm>
          <a:prstGeom prst="rect">
            <a:avLst/>
          </a:prstGeom>
        </p:spPr>
      </p:pic>
      <p:pic>
        <p:nvPicPr>
          <p:cNvPr id="14" name="Picture 13" descr="A group of people sitting in a room&#10;&#10;AI-generated content may be incorrect.">
            <a:extLst>
              <a:ext uri="{FF2B5EF4-FFF2-40B4-BE49-F238E27FC236}">
                <a16:creationId xmlns:a16="http://schemas.microsoft.com/office/drawing/2014/main" id="{CF0A41F9-F7F3-C22F-AD6E-846819B7C074}"/>
              </a:ext>
            </a:extLst>
          </p:cNvPr>
          <p:cNvPicPr/>
          <p:nvPr/>
        </p:nvPicPr>
        <p:blipFill>
          <a:blip r:embed="rId6" cstate="print">
            <a:extLst>
              <a:ext uri="{28A0092B-C50C-407E-A947-70E740481C1C}">
                <a14:useLocalDpi xmlns:a14="http://schemas.microsoft.com/office/drawing/2010/main" val="0"/>
              </a:ext>
            </a:extLst>
          </a:blip>
          <a:srcRect r="5179" b="-4"/>
          <a:stretch>
            <a:fillRect/>
          </a:stretch>
        </p:blipFill>
        <p:spPr>
          <a:xfrm>
            <a:off x="7570565" y="4607393"/>
            <a:ext cx="4614002" cy="2250607"/>
          </a:xfrm>
          <a:prstGeom prst="rect">
            <a:avLst/>
          </a:prstGeom>
        </p:spPr>
      </p:pic>
    </p:spTree>
    <p:extLst>
      <p:ext uri="{BB962C8B-B14F-4D97-AF65-F5344CB8AC3E}">
        <p14:creationId xmlns:p14="http://schemas.microsoft.com/office/powerpoint/2010/main" val="999330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C50B926-3B15-43A6-A8D7-930287E55DB0}"/>
              </a:ext>
            </a:extLst>
          </p:cNvPr>
          <p:cNvSpPr txBox="1">
            <a:spLocks/>
          </p:cNvSpPr>
          <p:nvPr/>
        </p:nvSpPr>
        <p:spPr>
          <a:xfrm>
            <a:off x="638882" y="3577456"/>
            <a:ext cx="10909640" cy="16878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6600" b="1" kern="1200">
                <a:solidFill>
                  <a:schemeClr val="tx1"/>
                </a:solidFill>
                <a:effectLst>
                  <a:outerShdw blurRad="38100" dist="38100" dir="2700000" algn="tl">
                    <a:srgbClr val="000000">
                      <a:alpha val="43137"/>
                    </a:srgbClr>
                  </a:outerShdw>
                </a:effectLst>
                <a:latin typeface="+mj-lt"/>
                <a:ea typeface="+mj-ea"/>
                <a:cs typeface="+mj-cs"/>
              </a:rPr>
              <a:t>Thank you !!</a:t>
            </a:r>
          </a:p>
        </p:txBody>
      </p:sp>
      <p:pic>
        <p:nvPicPr>
          <p:cNvPr id="9" name="Picture 8" descr="A blue and black screen&#10;&#10;AI-generated content may be incorrect.">
            <a:extLst>
              <a:ext uri="{FF2B5EF4-FFF2-40B4-BE49-F238E27FC236}">
                <a16:creationId xmlns:a16="http://schemas.microsoft.com/office/drawing/2014/main" id="{138D033E-C59B-4DA5-898E-FC3931BB6C7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90418" y="174959"/>
            <a:ext cx="4501582" cy="980602"/>
          </a:xfrm>
          <a:prstGeom prst="rect">
            <a:avLst/>
          </a:prstGeom>
          <a:solidFill>
            <a:sysClr val="window" lastClr="FFFFFF"/>
          </a:solidFill>
        </p:spPr>
      </p:pic>
      <p:sp>
        <p:nvSpPr>
          <p:cNvPr id="16"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3F4DCBBE-E1F1-49D8-9401-FBFF2DB5F289}"/>
              </a:ext>
            </a:extLst>
          </p:cNvPr>
          <p:cNvSpPr txBox="1">
            <a:spLocks/>
          </p:cNvSpPr>
          <p:nvPr/>
        </p:nvSpPr>
        <p:spPr>
          <a:xfrm>
            <a:off x="1330960" y="4341330"/>
            <a:ext cx="9144000" cy="14695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601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946206" y="1975082"/>
            <a:ext cx="3687041"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Governance System (Policies, Guidelines and Procedures formulation  </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992635" y="50145"/>
            <a:ext cx="3076003" cy="826155"/>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5348086" y="1035843"/>
            <a:ext cx="6005713" cy="4945857"/>
          </a:xfrm>
        </p:spPr>
        <p:txBody>
          <a:bodyPr>
            <a:normAutofit/>
          </a:bodyPr>
          <a:lstStyle/>
          <a:p>
            <a:pPr marL="0" indent="0">
              <a:buNone/>
            </a:pPr>
            <a:r>
              <a:rPr lang="en-US" sz="2000"/>
              <a:t>1.   </a:t>
            </a:r>
            <a:r>
              <a:rPr lang="en-US" sz="2000">
                <a:latin typeface="Times New Roman" panose="02020603050405020304" pitchFamily="18" charset="0"/>
                <a:cs typeface="Times New Roman" panose="02020603050405020304" pitchFamily="18" charset="0"/>
              </a:rPr>
              <a:t>    Financial and Accounting Policy</a:t>
            </a:r>
          </a:p>
          <a:p>
            <a:pPr marL="0" indent="0">
              <a:buNone/>
            </a:pPr>
            <a:r>
              <a:rPr lang="en-US" sz="2000">
                <a:latin typeface="Times New Roman" panose="02020603050405020304" pitchFamily="18" charset="0"/>
                <a:cs typeface="Times New Roman" panose="02020603050405020304" pitchFamily="18" charset="0"/>
              </a:rPr>
              <a:t>2.       Procurement Guideline</a:t>
            </a:r>
          </a:p>
          <a:p>
            <a:pPr marL="0" indent="0">
              <a:buNone/>
            </a:pPr>
            <a:r>
              <a:rPr lang="en-US" sz="2000">
                <a:latin typeface="Times New Roman" panose="02020603050405020304" pitchFamily="18" charset="0"/>
                <a:cs typeface="Times New Roman" panose="02020603050405020304" pitchFamily="18" charset="0"/>
              </a:rPr>
              <a:t>3.       HR Policy</a:t>
            </a:r>
          </a:p>
          <a:p>
            <a:pPr marL="0" indent="0">
              <a:buNone/>
            </a:pPr>
            <a:r>
              <a:rPr lang="en-US" sz="2000">
                <a:latin typeface="Times New Roman" panose="02020603050405020304" pitchFamily="18" charset="0"/>
                <a:cs typeface="Times New Roman" panose="02020603050405020304" pitchFamily="18" charset="0"/>
              </a:rPr>
              <a:t>-          Progressive Disciplinary Action Procedure</a:t>
            </a:r>
          </a:p>
          <a:p>
            <a:pPr marL="0" indent="0">
              <a:buNone/>
            </a:pPr>
            <a:r>
              <a:rPr lang="en-US" sz="2000">
                <a:latin typeface="Times New Roman" panose="02020603050405020304" pitchFamily="18" charset="0"/>
                <a:cs typeface="Times New Roman" panose="02020603050405020304" pitchFamily="18" charset="0"/>
              </a:rPr>
              <a:t>-          Health, Safety and Security Procedure</a:t>
            </a:r>
          </a:p>
          <a:p>
            <a:pPr marL="0" indent="0">
              <a:buNone/>
            </a:pPr>
            <a:r>
              <a:rPr lang="en-US" sz="2000">
                <a:latin typeface="Times New Roman" panose="02020603050405020304" pitchFamily="18" charset="0"/>
                <a:cs typeface="Times New Roman" panose="02020603050405020304" pitchFamily="18" charset="0"/>
              </a:rPr>
              <a:t>-          Employee Service Facility Procedure</a:t>
            </a:r>
          </a:p>
          <a:p>
            <a:pPr marL="0" indent="0">
              <a:buNone/>
            </a:pPr>
            <a:r>
              <a:rPr lang="en-US" sz="2000">
                <a:latin typeface="Times New Roman" panose="02020603050405020304" pitchFamily="18" charset="0"/>
                <a:cs typeface="Times New Roman" panose="02020603050405020304" pitchFamily="18" charset="0"/>
              </a:rPr>
              <a:t>4.       EC Management Guideline</a:t>
            </a:r>
          </a:p>
          <a:p>
            <a:pPr marL="0" indent="0">
              <a:buNone/>
            </a:pPr>
            <a:r>
              <a:rPr lang="en-US" sz="2000">
                <a:latin typeface="Times New Roman" panose="02020603050405020304" pitchFamily="18" charset="0"/>
                <a:cs typeface="Times New Roman" panose="02020603050405020304" pitchFamily="18" charset="0"/>
              </a:rPr>
              <a:t>5.       Social Audit Guideline</a:t>
            </a:r>
          </a:p>
          <a:p>
            <a:pPr marL="0" indent="0">
              <a:buNone/>
            </a:pPr>
            <a:r>
              <a:rPr lang="en-US" sz="2000">
                <a:latin typeface="Times New Roman" panose="02020603050405020304" pitchFamily="18" charset="0"/>
                <a:cs typeface="Times New Roman" panose="02020603050405020304" pitchFamily="18" charset="0"/>
              </a:rPr>
              <a:t>6.       Child and Adult Safeguarding Guideline</a:t>
            </a:r>
          </a:p>
          <a:p>
            <a:pPr marL="0" indent="0">
              <a:buNone/>
            </a:pPr>
            <a:r>
              <a:rPr lang="en-US" sz="2000">
                <a:latin typeface="Times New Roman" panose="02020603050405020304" pitchFamily="18" charset="0"/>
                <a:cs typeface="Times New Roman" panose="02020603050405020304" pitchFamily="18" charset="0"/>
              </a:rPr>
              <a:t>7.       Administration Management Policy</a:t>
            </a:r>
          </a:p>
          <a:p>
            <a:pPr marL="0" indent="0" defTabSz="685800">
              <a:buNone/>
            </a:pPr>
            <a:endParaRPr lang="en-US" sz="2000" b="1">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551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838200" y="1931947"/>
            <a:ext cx="3687041"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Governance System ( Policies, Guidelines, Procedures Formulation)</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86710" y="72429"/>
            <a:ext cx="3143609" cy="877150"/>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5348086" y="1035843"/>
            <a:ext cx="6005713" cy="4945857"/>
          </a:xfrm>
        </p:spPr>
        <p:txBody>
          <a:bodyPr>
            <a:normAutofit/>
          </a:bodyPr>
          <a:lstStyle/>
          <a:p>
            <a:pPr marL="0" indent="0">
              <a:buNone/>
            </a:pPr>
            <a:r>
              <a:rPr lang="en-US" sz="1900">
                <a:latin typeface="Times New Roman" panose="02020603050405020304" pitchFamily="18" charset="0"/>
                <a:cs typeface="Times New Roman" panose="02020603050405020304" pitchFamily="18" charset="0"/>
              </a:rPr>
              <a:t>8.     Anti - Fraud, Corruption, Bribery and Money Laundering Guideline</a:t>
            </a:r>
          </a:p>
          <a:p>
            <a:pPr marL="0" indent="0">
              <a:buNone/>
            </a:pPr>
            <a:r>
              <a:rPr lang="en-US" sz="1900">
                <a:latin typeface="Times New Roman" panose="02020603050405020304" pitchFamily="18" charset="0"/>
                <a:cs typeface="Times New Roman" panose="02020603050405020304" pitchFamily="18" charset="0"/>
              </a:rPr>
              <a:t>9.       Whistleblowing Guideline</a:t>
            </a:r>
          </a:p>
          <a:p>
            <a:pPr marL="0" indent="0">
              <a:buNone/>
            </a:pPr>
            <a:r>
              <a:rPr lang="en-US" sz="1900">
                <a:latin typeface="Times New Roman" panose="02020603050405020304" pitchFamily="18" charset="0"/>
                <a:cs typeface="Times New Roman" panose="02020603050405020304" pitchFamily="18" charset="0"/>
              </a:rPr>
              <a:t>10.   Conflict of Interest Guideline</a:t>
            </a:r>
          </a:p>
          <a:p>
            <a:pPr marL="0" indent="0">
              <a:buNone/>
            </a:pPr>
            <a:r>
              <a:rPr lang="en-US" sz="1900">
                <a:latin typeface="Times New Roman" panose="02020603050405020304" pitchFamily="18" charset="0"/>
                <a:cs typeface="Times New Roman" panose="02020603050405020304" pitchFamily="18" charset="0"/>
              </a:rPr>
              <a:t>11.   GEDSI Guideline</a:t>
            </a:r>
          </a:p>
          <a:p>
            <a:pPr marL="0" indent="0">
              <a:buNone/>
            </a:pPr>
            <a:r>
              <a:rPr lang="en-US" sz="1900">
                <a:latin typeface="Times New Roman" panose="02020603050405020304" pitchFamily="18" charset="0"/>
                <a:cs typeface="Times New Roman" panose="02020603050405020304" pitchFamily="18" charset="0"/>
              </a:rPr>
              <a:t>12.   Environment, Social and Governance (ESG) Guideline</a:t>
            </a:r>
          </a:p>
          <a:p>
            <a:pPr marL="0" indent="0">
              <a:buNone/>
            </a:pPr>
            <a:r>
              <a:rPr lang="en-US" sz="1900">
                <a:latin typeface="Times New Roman" panose="02020603050405020304" pitchFamily="18" charset="0"/>
                <a:cs typeface="Times New Roman" panose="02020603050405020304" pitchFamily="18" charset="0"/>
              </a:rPr>
              <a:t>13.   Internal Control System (ICS) &amp; Risk Management Guideline</a:t>
            </a:r>
          </a:p>
          <a:p>
            <a:pPr marL="0" indent="0">
              <a:buNone/>
            </a:pPr>
            <a:r>
              <a:rPr lang="en-US" sz="1900">
                <a:latin typeface="Times New Roman" panose="02020603050405020304" pitchFamily="18" charset="0"/>
                <a:cs typeface="Times New Roman" panose="02020603050405020304" pitchFamily="18" charset="0"/>
              </a:rPr>
              <a:t>14.   Data Privacy, Security and Management Guideline</a:t>
            </a:r>
          </a:p>
          <a:p>
            <a:pPr marL="0" indent="0">
              <a:buNone/>
            </a:pPr>
            <a:r>
              <a:rPr lang="en-US" sz="1900">
                <a:latin typeface="Times New Roman" panose="02020603050405020304" pitchFamily="18" charset="0"/>
                <a:cs typeface="Times New Roman" panose="02020603050405020304" pitchFamily="18" charset="0"/>
              </a:rPr>
              <a:t>15.   Value for Money Guideline</a:t>
            </a:r>
          </a:p>
          <a:p>
            <a:pPr marL="457200" indent="-457200">
              <a:buAutoNum type="arabicPeriod" startAt="16"/>
            </a:pPr>
            <a:r>
              <a:rPr lang="en-US" sz="1900">
                <a:latin typeface="Times New Roman" panose="02020603050405020304" pitchFamily="18" charset="0"/>
                <a:cs typeface="Times New Roman" panose="02020603050405020304" pitchFamily="18" charset="0"/>
              </a:rPr>
              <a:t>  Emergency Financial and Supply Chain Procedure </a:t>
            </a:r>
          </a:p>
          <a:p>
            <a:pPr marL="457200" indent="-457200">
              <a:buAutoNum type="arabicPeriod" startAt="16"/>
            </a:pPr>
            <a:r>
              <a:rPr lang="en-US" sz="1900">
                <a:latin typeface="Times New Roman" panose="02020603050405020304" pitchFamily="18" charset="0"/>
                <a:cs typeface="Times New Roman" panose="02020603050405020304" pitchFamily="18" charset="0"/>
              </a:rPr>
              <a:t>  Monitoring Evaluation Adopting and Learning (MEAL) Guideline</a:t>
            </a:r>
          </a:p>
          <a:p>
            <a:pPr marL="0" indent="0">
              <a:buNone/>
            </a:pPr>
            <a:endParaRPr lang="en-US" sz="1900" b="1">
              <a:latin typeface="Times New Roman" panose="02020603050405020304" pitchFamily="18" charset="0"/>
              <a:cs typeface="Times New Roman" panose="02020603050405020304" pitchFamily="18" charset="0"/>
            </a:endParaRPr>
          </a:p>
          <a:p>
            <a:pPr marL="0" indent="0">
              <a:buNone/>
            </a:pPr>
            <a:endParaRPr lang="en-US" sz="190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921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838200" y="2492664"/>
            <a:ext cx="3687041" cy="2368317"/>
          </a:xfrm>
        </p:spPr>
        <p:txBody>
          <a:bodyPr anchor="t">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Governance System ( Policies, Guidelines, Procedures Formulation)</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09700" y="63130"/>
            <a:ext cx="2858938" cy="739127"/>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5348086" y="1035843"/>
            <a:ext cx="6005713" cy="4945857"/>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18. Fixed Asset Disposal and Management Guideline</a:t>
            </a:r>
          </a:p>
          <a:p>
            <a:pPr marL="0" indent="0">
              <a:buNone/>
            </a:pPr>
            <a:r>
              <a:rPr lang="en-US" sz="2000" dirty="0">
                <a:latin typeface="Times New Roman" panose="02020603050405020304" pitchFamily="18" charset="0"/>
                <a:cs typeface="Times New Roman" panose="02020603050405020304" pitchFamily="18" charset="0"/>
              </a:rPr>
              <a:t>19. Disaster Risk Reduction Management and Civil Protection Guideline</a:t>
            </a:r>
          </a:p>
          <a:p>
            <a:pPr marL="0" indent="0">
              <a:buNone/>
            </a:pPr>
            <a:r>
              <a:rPr lang="en-US" sz="2000" dirty="0">
                <a:latin typeface="Times New Roman" panose="02020603050405020304" pitchFamily="18" charset="0"/>
                <a:cs typeface="Times New Roman" panose="02020603050405020304" pitchFamily="18" charset="0"/>
              </a:rPr>
              <a:t>20. Downstream Partners Guideline</a:t>
            </a:r>
          </a:p>
          <a:p>
            <a:pPr marL="0" indent="0">
              <a:buNone/>
            </a:pPr>
            <a:r>
              <a:rPr lang="en-US" sz="2000" dirty="0">
                <a:latin typeface="Times New Roman" panose="02020603050405020304" pitchFamily="18" charset="0"/>
                <a:cs typeface="Times New Roman" panose="02020603050405020304" pitchFamily="18" charset="0"/>
              </a:rPr>
              <a:t>21. Strategies and Standard Operating Procedure (SOP) Guideline</a:t>
            </a:r>
          </a:p>
          <a:p>
            <a:pPr marL="0" indent="0">
              <a:buNone/>
            </a:pPr>
            <a:r>
              <a:rPr lang="en-US" sz="2000" dirty="0">
                <a:latin typeface="Times New Roman" panose="02020603050405020304" pitchFamily="18" charset="0"/>
                <a:cs typeface="Times New Roman" panose="02020603050405020304" pitchFamily="18" charset="0"/>
              </a:rPr>
              <a:t>22. Code of Ethics</a:t>
            </a:r>
          </a:p>
          <a:p>
            <a:pPr marL="0" indent="0">
              <a:buNone/>
            </a:pPr>
            <a:r>
              <a:rPr lang="en-US" sz="2000" dirty="0">
                <a:latin typeface="Times New Roman" panose="02020603050405020304" pitchFamily="18" charset="0"/>
                <a:cs typeface="Times New Roman" panose="02020603050405020304" pitchFamily="18" charset="0"/>
              </a:rPr>
              <a:t>23. Communication Policy  </a:t>
            </a:r>
          </a:p>
          <a:p>
            <a:pPr marL="0" indent="0" defTabSz="685800">
              <a:buNone/>
            </a:pPr>
            <a:endParaRPr lang="en-US" sz="2000" b="1" dirty="0">
              <a:latin typeface="Times New Roman" panose="02020603050405020304" pitchFamily="18" charset="0"/>
              <a:cs typeface="Times New Roman" panose="02020603050405020304" pitchFamily="18" charset="0"/>
            </a:endParaRPr>
          </a:p>
          <a:p>
            <a:pPr marL="0" indent="0" defTabSz="685800">
              <a:buNone/>
            </a:pPr>
            <a:endParaRPr lang="en-US" sz="2000" b="1"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574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06F1-3DD9-4583-8E1F-C1CD5BF17318}"/>
              </a:ext>
            </a:extLst>
          </p:cNvPr>
          <p:cNvSpPr>
            <a:spLocks noGrp="1"/>
          </p:cNvSpPr>
          <p:nvPr>
            <p:ph type="title"/>
          </p:nvPr>
        </p:nvSpPr>
        <p:spPr>
          <a:xfrm>
            <a:off x="596661" y="879896"/>
            <a:ext cx="2146540" cy="1250829"/>
          </a:xfrm>
        </p:spPr>
        <p:txBody>
          <a:bodyPr anchor="t">
            <a:normAutofit/>
          </a:bodyPr>
          <a:lstStyle/>
          <a:p>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Introduction/Background</a:t>
            </a:r>
          </a:p>
        </p:txBody>
      </p:sp>
      <p:pic>
        <p:nvPicPr>
          <p:cNvPr id="4" name="Picture 3">
            <a:extLst>
              <a:ext uri="{FF2B5EF4-FFF2-40B4-BE49-F238E27FC236}">
                <a16:creationId xmlns:a16="http://schemas.microsoft.com/office/drawing/2014/main" id="{7DD39CAF-D883-4CFD-A71B-EACD7C012DF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56067" y="62678"/>
            <a:ext cx="2582892" cy="695995"/>
          </a:xfrm>
          <a:prstGeom prst="rect">
            <a:avLst/>
          </a:prstGeom>
          <a:solidFill>
            <a:sysClr val="window" lastClr="FFFFFF"/>
          </a:solidFill>
        </p:spPr>
      </p:pic>
      <p:sp>
        <p:nvSpPr>
          <p:cNvPr id="3" name="Content Placeholder 2">
            <a:extLst>
              <a:ext uri="{FF2B5EF4-FFF2-40B4-BE49-F238E27FC236}">
                <a16:creationId xmlns:a16="http://schemas.microsoft.com/office/drawing/2014/main" id="{8920EBC9-A323-4B09-B75D-879112A93A82}"/>
              </a:ext>
            </a:extLst>
          </p:cNvPr>
          <p:cNvSpPr>
            <a:spLocks noGrp="1"/>
          </p:cNvSpPr>
          <p:nvPr>
            <p:ph idx="1"/>
          </p:nvPr>
        </p:nvSpPr>
        <p:spPr>
          <a:xfrm>
            <a:off x="2872880" y="1035843"/>
            <a:ext cx="8480919" cy="4945857"/>
          </a:xfrm>
        </p:spPr>
        <p:txBody>
          <a:bodyPr>
            <a:normAutofit fontScale="92500" lnSpcReduction="20000"/>
          </a:bodyPr>
          <a:lstStyle/>
          <a:p>
            <a:pPr marL="0" indent="0" algn="just" defTabSz="685800">
              <a:buNone/>
            </a:pPr>
            <a:r>
              <a:rPr lang="en-US" dirty="0"/>
              <a:t>Good Neighbors Nepal (GNN) is a non-government organization established in 2002, focused on holistic community transformation through interventions in Livelihood, Health, WASH, Education, and other critical issues. The organization's vision aims for well-developed communities through child protection and improved living standards, while its goals emphasize enhancing education, resilient livelihoods, and health behaviors. The report outlines numerous achievements in various programs, including the Integrated Nutrition and Resilient Livelihood Program which has reached thousands of beneficiaries and provided vital support in disaster recovery, agricultural improvement, and community health. Alongside its successes, the report identifies areas of strength and weakness within GNN, discusses strategic sustainability plans, and highlights challenges faced during implementation.</a:t>
            </a:r>
          </a:p>
          <a:p>
            <a:pPr marL="0" indent="0" defTabSz="685800">
              <a:buNone/>
            </a:pPr>
            <a:endParaRPr lang="en-US" sz="2000" b="1"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D2D829D-2830-5F07-E40B-C351944AB1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521FC5EF-435E-F74E-11C5-A935C7066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3CE81-94AA-585B-379D-CB757AFCC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8469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8721</TotalTime>
  <Words>3289</Words>
  <Application>Microsoft Office PowerPoint</Application>
  <PresentationFormat>Widescreen</PresentationFormat>
  <Paragraphs>283</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Preeti</vt:lpstr>
      <vt:lpstr>Times</vt:lpstr>
      <vt:lpstr>Times New Roman</vt:lpstr>
      <vt:lpstr>Wingdings</vt:lpstr>
      <vt:lpstr>Office Theme</vt:lpstr>
      <vt:lpstr>Date : 17th August 2025 Time : 1100 AM to 1:00 PM Venue: Star Durbar Balkhu, Kathmandu </vt:lpstr>
      <vt:lpstr> </vt:lpstr>
      <vt:lpstr>   </vt:lpstr>
      <vt:lpstr>Introduction of Good Neighbours Nepal</vt:lpstr>
      <vt:lpstr>Introduction of Good Neighbours Nepal</vt:lpstr>
      <vt:lpstr>Governance System (Policies, Guidelines and Procedures formulation  </vt:lpstr>
      <vt:lpstr>Governance System ( Policies, Guidelines, Procedures Formulation)</vt:lpstr>
      <vt:lpstr>Governance System ( Policies, Guidelines, Procedures Formulation)</vt:lpstr>
      <vt:lpstr>Introduction/Background</vt:lpstr>
      <vt:lpstr>Introduction/Background</vt:lpstr>
      <vt:lpstr>Integrated Nutrition&amp; Resilience Livelihood Project </vt:lpstr>
      <vt:lpstr>Integrated Nutrition &amp;Resilience Livelihood Project </vt:lpstr>
      <vt:lpstr>Integrated Nutrition &amp; Resilience Livelihood Project </vt:lpstr>
      <vt:lpstr>INRL Project’ Achievements </vt:lpstr>
      <vt:lpstr>INRL Project’ Achievements </vt:lpstr>
      <vt:lpstr>INRL Project’ Achievements </vt:lpstr>
      <vt:lpstr>INRL Project’ Achievements </vt:lpstr>
      <vt:lpstr>INRL Project’ Achievements </vt:lpstr>
      <vt:lpstr>INRL Project’ Achievements </vt:lpstr>
      <vt:lpstr>INRL Project’ Achievements </vt:lpstr>
      <vt:lpstr>INRL Project’ Achievements </vt:lpstr>
      <vt:lpstr>INRL Project’ Achievements </vt:lpstr>
      <vt:lpstr>INRL Project’ Achievements </vt:lpstr>
      <vt:lpstr>INRL Project’ Achievements </vt:lpstr>
      <vt:lpstr>INRL Project’ Achievements </vt:lpstr>
      <vt:lpstr>Maternal Child Health Project </vt:lpstr>
      <vt:lpstr>MCH Project- Major Achievements </vt:lpstr>
      <vt:lpstr>Provided Nutrition Foods to Mothers with Children Provided warm clothes to mothers and pregnant women</vt:lpstr>
      <vt:lpstr>Provided Health Education Training to 1000 adolescences</vt:lpstr>
      <vt:lpstr>Provided Warm Clothes  Provided Nutrition Foods Provided Health Education Training</vt:lpstr>
      <vt:lpstr>Provided Birthing Center Equiment Attended MPAC Meeting at Gandaki RM</vt:lpstr>
      <vt:lpstr>Early Child Development Project-Kailali </vt:lpstr>
      <vt:lpstr>ECD Project-Kailali Achievements </vt:lpstr>
      <vt:lpstr>ECD Project-Kailali Achievements </vt:lpstr>
      <vt:lpstr>ECD Project-Kailali Achievements </vt:lpstr>
      <vt:lpstr>ECD Project-Kailali Achievements </vt:lpstr>
      <vt:lpstr>ECD Project-Kailali Achievements </vt:lpstr>
      <vt:lpstr>ECD Project-Kailali Achievements </vt:lpstr>
      <vt:lpstr>ECD Project-Kailali Achievements </vt:lpstr>
      <vt:lpstr>ECD Project-Kailali Achievements </vt:lpstr>
      <vt:lpstr>ECD Project-Kailali Achievements </vt:lpstr>
      <vt:lpstr>ECD Project-Kailali Achievements </vt:lpstr>
      <vt:lpstr>Badikhel Library Project-Lalitpur </vt:lpstr>
      <vt:lpstr>Badikhel Library Project-Lalitpur </vt:lpstr>
      <vt:lpstr>Badikhel Library Project-Lalitpur </vt:lpstr>
      <vt:lpstr>Badikhel Library Project-Lalitpur </vt:lpstr>
      <vt:lpstr>Community First Health Responder Training – Caritas Nepal</vt:lpstr>
      <vt:lpstr>Major Challenges:</vt:lpstr>
      <vt:lpstr>Learning and Best Practices:</vt:lpstr>
      <vt:lpstr>Glimpses:</vt:lpstr>
      <vt:lpstr>Glimpses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COVID Response of Health Sector in Nepal</dc:title>
  <dc:creator>pragati Khanal</dc:creator>
  <cp:lastModifiedBy>Hiralal Tamrakar</cp:lastModifiedBy>
  <cp:revision>707</cp:revision>
  <dcterms:created xsi:type="dcterms:W3CDTF">2022-04-05T04:09:28Z</dcterms:created>
  <dcterms:modified xsi:type="dcterms:W3CDTF">2025-08-17T05:20:48Z</dcterms:modified>
</cp:coreProperties>
</file>